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77" r:id="rId3"/>
    <p:sldId id="280" r:id="rId4"/>
    <p:sldId id="258" r:id="rId5"/>
    <p:sldId id="261" r:id="rId6"/>
    <p:sldId id="257" r:id="rId7"/>
    <p:sldId id="259" r:id="rId8"/>
    <p:sldId id="260" r:id="rId9"/>
    <p:sldId id="262" r:id="rId10"/>
    <p:sldId id="264" r:id="rId11"/>
    <p:sldId id="265" r:id="rId12"/>
    <p:sldId id="266" r:id="rId13"/>
    <p:sldId id="267" r:id="rId14"/>
    <p:sldId id="268" r:id="rId15"/>
    <p:sldId id="269" r:id="rId16"/>
    <p:sldId id="281" r:id="rId17"/>
    <p:sldId id="282" r:id="rId18"/>
    <p:sldId id="283" r:id="rId19"/>
    <p:sldId id="284" r:id="rId20"/>
    <p:sldId id="285" r:id="rId21"/>
    <p:sldId id="286" r:id="rId22"/>
    <p:sldId id="270" r:id="rId23"/>
    <p:sldId id="273" r:id="rId24"/>
    <p:sldId id="271" r:id="rId25"/>
    <p:sldId id="287" r:id="rId26"/>
    <p:sldId id="272" r:id="rId27"/>
    <p:sldId id="276" r:id="rId28"/>
    <p:sldId id="27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ki" initials="K"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323" autoAdjust="0"/>
  </p:normalViewPr>
  <p:slideViewPr>
    <p:cSldViewPr>
      <p:cViewPr>
        <p:scale>
          <a:sx n="60" d="100"/>
          <a:sy n="60" d="100"/>
        </p:scale>
        <p:origin x="-1644" y="-1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ADD43E-1BEA-4160-AA2B-BE63D14A63D1}" type="datetimeFigureOut">
              <a:rPr lang="en-US" smtClean="0"/>
              <a:t>1/15/2014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5B7019-70C4-491F-9518-B20F70CF47A8}" type="slidenum">
              <a:rPr lang="en-US" smtClean="0"/>
              <a:t>‹#›</a:t>
            </a:fld>
            <a:endParaRPr lang="en-US"/>
          </a:p>
        </p:txBody>
      </p:sp>
    </p:spTree>
    <p:extLst>
      <p:ext uri="{BB962C8B-B14F-4D97-AF65-F5344CB8AC3E}">
        <p14:creationId xmlns:p14="http://schemas.microsoft.com/office/powerpoint/2010/main" val="3730231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reativecommons.org/licenses/by-sa/3.0/deed.e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cam.ac.uk/research/news/stirring-tails-of-evolut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are going to</a:t>
            </a:r>
            <a:r>
              <a:rPr lang="en-US" baseline="0" dirty="0" smtClean="0"/>
              <a:t> hear the story of the rotifer and the yeast and how we can use these two organisms to study how </a:t>
            </a:r>
            <a:r>
              <a:rPr lang="en-US" baseline="0" dirty="0" err="1" smtClean="0"/>
              <a:t>multicellularity</a:t>
            </a:r>
            <a:r>
              <a:rPr lang="en-US" baseline="0" dirty="0" smtClean="0"/>
              <a:t> may have evolved in the deep past! </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1</a:t>
            </a:fld>
            <a:endParaRPr lang="en-US"/>
          </a:p>
        </p:txBody>
      </p:sp>
    </p:spTree>
    <p:extLst>
      <p:ext uri="{BB962C8B-B14F-4D97-AF65-F5344CB8AC3E}">
        <p14:creationId xmlns:p14="http://schemas.microsoft.com/office/powerpoint/2010/main" val="3571122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exactly what scientists did. They experimentally evolved </a:t>
            </a:r>
            <a:r>
              <a:rPr lang="en-US" baseline="0" dirty="0" err="1" smtClean="0"/>
              <a:t>muticellular</a:t>
            </a:r>
            <a:r>
              <a:rPr lang="en-US" baseline="0" dirty="0" smtClean="0"/>
              <a:t> ‘snowflake’ yeast from a unicellular ancestor. The picture of the unicellular ancestor is on your left and the video is the evolved multicellular snowflake yeast. </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10</a:t>
            </a:fld>
            <a:endParaRPr lang="en-US"/>
          </a:p>
        </p:txBody>
      </p:sp>
    </p:spTree>
    <p:extLst>
      <p:ext uri="{BB962C8B-B14F-4D97-AF65-F5344CB8AC3E}">
        <p14:creationId xmlns:p14="http://schemas.microsoft.com/office/powerpoint/2010/main" val="1235756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 evolve multicellular yeast, scientists used gravity to select for the clustering genotype that we saw in the previous cells. They did this because clusters of cells settling more quickly than single cells, allowing the scientists to select for groups of cells relatively easily. They started with 10 </a:t>
            </a:r>
            <a:r>
              <a:rPr lang="en-US" i="0" baseline="0" dirty="0" smtClean="0"/>
              <a:t>replicate populations of the unicellular yeast. To select for settling, they took yeast that have been growing for 24h and centrifuged 1.5 mL of at 100g for 10 seconds. After this, they discarded the upper 93% of the sample and transferred the bottom to fresh media, allowing only the heaviest things to survive.</a:t>
            </a:r>
            <a:endParaRPr lang="en-US" dirty="0"/>
          </a:p>
        </p:txBody>
      </p:sp>
      <p:sp>
        <p:nvSpPr>
          <p:cNvPr id="4" name="Slide Number Placeholder 3"/>
          <p:cNvSpPr>
            <a:spLocks noGrp="1"/>
          </p:cNvSpPr>
          <p:nvPr>
            <p:ph type="sldNum" sz="quarter" idx="10"/>
          </p:nvPr>
        </p:nvSpPr>
        <p:spPr/>
        <p:txBody>
          <a:bodyPr/>
          <a:lstStyle/>
          <a:p>
            <a:fld id="{4F5977FA-1848-4CB3-A593-BE122558F05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60 days, they</a:t>
            </a:r>
            <a:r>
              <a:rPr lang="en-US" baseline="0" dirty="0" smtClean="0"/>
              <a:t> saw independent evolution of snowflake clusters in all 10 replicate populations! </a:t>
            </a:r>
            <a:endParaRPr lang="en-US" dirty="0"/>
          </a:p>
        </p:txBody>
      </p:sp>
      <p:sp>
        <p:nvSpPr>
          <p:cNvPr id="4" name="Slide Number Placeholder 3"/>
          <p:cNvSpPr>
            <a:spLocks noGrp="1"/>
          </p:cNvSpPr>
          <p:nvPr>
            <p:ph type="sldNum" sz="quarter" idx="10"/>
          </p:nvPr>
        </p:nvSpPr>
        <p:spPr/>
        <p:txBody>
          <a:bodyPr/>
          <a:lstStyle/>
          <a:p>
            <a:fld id="{4F5977FA-1848-4CB3-A593-BE122558F05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course of the experiment, the scientists</a:t>
            </a:r>
            <a:r>
              <a:rPr lang="en-US" baseline="0" dirty="0" smtClean="0"/>
              <a:t> observed some really cool and important properties of snowflake yeast. The snowflake yeast evolved a multicellular life cycle. Snowflake yeast reproduced by spitting off multicellular </a:t>
            </a:r>
            <a:r>
              <a:rPr lang="en-US" baseline="0" dirty="0" err="1" smtClean="0"/>
              <a:t>propagules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13</a:t>
            </a:fld>
            <a:endParaRPr lang="en-US"/>
          </a:p>
        </p:txBody>
      </p:sp>
    </p:spTree>
    <p:extLst>
      <p:ext uri="{BB962C8B-B14F-4D97-AF65-F5344CB8AC3E}">
        <p14:creationId xmlns:p14="http://schemas.microsoft.com/office/powerpoint/2010/main" val="3420724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video of the snowflake yeast life</a:t>
            </a:r>
            <a:r>
              <a:rPr lang="en-US" baseline="0" dirty="0" smtClean="0"/>
              <a:t> cycle. A single parent cluster will be labeled in blue, and the multicellular </a:t>
            </a:r>
            <a:r>
              <a:rPr lang="en-US" baseline="0" dirty="0" err="1" smtClean="0"/>
              <a:t>propagules</a:t>
            </a:r>
            <a:r>
              <a:rPr lang="en-US" baseline="0" dirty="0" smtClean="0"/>
              <a:t> will be labeled in green. A cool thing to notice is that the </a:t>
            </a:r>
            <a:r>
              <a:rPr lang="en-US" baseline="0" dirty="0" err="1" smtClean="0"/>
              <a:t>propagules</a:t>
            </a:r>
            <a:r>
              <a:rPr lang="en-US" baseline="0" dirty="0" smtClean="0"/>
              <a:t> are consistently smaller than the parent cluster. </a:t>
            </a:r>
            <a:endParaRPr lang="en-US" dirty="0"/>
          </a:p>
        </p:txBody>
      </p:sp>
      <p:sp>
        <p:nvSpPr>
          <p:cNvPr id="4" name="Slide Number Placeholder 3"/>
          <p:cNvSpPr>
            <a:spLocks noGrp="1"/>
          </p:cNvSpPr>
          <p:nvPr>
            <p:ph type="sldNum" sz="quarter" idx="10"/>
          </p:nvPr>
        </p:nvSpPr>
        <p:spPr/>
        <p:txBody>
          <a:bodyPr/>
          <a:lstStyle/>
          <a:p>
            <a:fld id="{6E848310-0C06-4447-8D22-4E344C1A8670}"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turns out to be really important because</a:t>
            </a:r>
            <a:r>
              <a:rPr lang="en-US" baseline="0" dirty="0" smtClean="0"/>
              <a:t> these </a:t>
            </a:r>
            <a:r>
              <a:rPr lang="en-US" baseline="0" dirty="0" err="1" smtClean="0"/>
              <a:t>propagules</a:t>
            </a:r>
            <a:r>
              <a:rPr lang="en-US" baseline="0" dirty="0" smtClean="0"/>
              <a:t> turn out to be functionally juvenile, meaning that they have to grow back up to their parent size before they can reproduce themselves. This is displayed in the picture here. </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15</a:t>
            </a:fld>
            <a:endParaRPr lang="en-US"/>
          </a:p>
        </p:txBody>
      </p:sp>
    </p:spTree>
    <p:extLst>
      <p:ext uri="{BB962C8B-B14F-4D97-AF65-F5344CB8AC3E}">
        <p14:creationId xmlns:p14="http://schemas.microsoft.com/office/powerpoint/2010/main" val="618475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figure 2 from lab 1 overview.</a:t>
            </a:r>
            <a:r>
              <a:rPr lang="en-US" baseline="0" dirty="0" smtClean="0"/>
              <a:t> </a:t>
            </a:r>
          </a:p>
          <a:p>
            <a:r>
              <a:rPr lang="en-US" baseline="0" dirty="0" smtClean="0"/>
              <a:t>There are two steps required for the transition to </a:t>
            </a:r>
            <a:r>
              <a:rPr lang="en-US" baseline="0" dirty="0" err="1" smtClean="0"/>
              <a:t>multicellularity</a:t>
            </a:r>
            <a:r>
              <a:rPr lang="en-US" baseline="0" dirty="0" smtClean="0"/>
              <a:t>. </a:t>
            </a:r>
          </a:p>
        </p:txBody>
      </p:sp>
      <p:sp>
        <p:nvSpPr>
          <p:cNvPr id="4" name="Slide Number Placeholder 3"/>
          <p:cNvSpPr>
            <a:spLocks noGrp="1"/>
          </p:cNvSpPr>
          <p:nvPr>
            <p:ph type="sldNum" sz="quarter" idx="10"/>
          </p:nvPr>
        </p:nvSpPr>
        <p:spPr/>
        <p:txBody>
          <a:bodyPr/>
          <a:lstStyle/>
          <a:p>
            <a:fld id="{605B7019-70C4-491F-9518-B20F70CF47A8}" type="slidenum">
              <a:rPr lang="en-US" smtClean="0"/>
              <a:t>16</a:t>
            </a:fld>
            <a:endParaRPr lang="en-US"/>
          </a:p>
        </p:txBody>
      </p:sp>
    </p:spTree>
    <p:extLst>
      <p:ext uri="{BB962C8B-B14F-4D97-AF65-F5344CB8AC3E}">
        <p14:creationId xmlns:p14="http://schemas.microsoft.com/office/powerpoint/2010/main" val="929297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figure 2 from lab 1 overview.</a:t>
            </a:r>
            <a:r>
              <a:rPr lang="en-US" baseline="0" dirty="0" smtClean="0"/>
              <a:t> </a:t>
            </a:r>
          </a:p>
          <a:p>
            <a:r>
              <a:rPr lang="en-US" baseline="0" dirty="0" smtClean="0"/>
              <a:t>The first step in this transition is the evolution of clusters from single-celled ancestors. This could be beneficial for many reasons. This could include evasion from predators, metabolic cooperation, and UV resistance. </a:t>
            </a:r>
            <a:endParaRPr lang="en-US" dirty="0" smtClean="0"/>
          </a:p>
        </p:txBody>
      </p:sp>
      <p:sp>
        <p:nvSpPr>
          <p:cNvPr id="4" name="Slide Number Placeholder 3"/>
          <p:cNvSpPr>
            <a:spLocks noGrp="1"/>
          </p:cNvSpPr>
          <p:nvPr>
            <p:ph type="sldNum" sz="quarter" idx="10"/>
          </p:nvPr>
        </p:nvSpPr>
        <p:spPr/>
        <p:txBody>
          <a:bodyPr/>
          <a:lstStyle/>
          <a:p>
            <a:fld id="{605B7019-70C4-491F-9518-B20F70CF47A8}" type="slidenum">
              <a:rPr lang="en-US" smtClean="0"/>
              <a:t>17</a:t>
            </a:fld>
            <a:endParaRPr lang="en-US"/>
          </a:p>
        </p:txBody>
      </p:sp>
    </p:spTree>
    <p:extLst>
      <p:ext uri="{BB962C8B-B14F-4D97-AF65-F5344CB8AC3E}">
        <p14:creationId xmlns:p14="http://schemas.microsoft.com/office/powerpoint/2010/main" val="929297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figure 2 from lab 1 overview.</a:t>
            </a:r>
            <a:r>
              <a:rPr lang="en-US" baseline="0" dirty="0" smtClean="0"/>
              <a:t> </a:t>
            </a:r>
          </a:p>
          <a:p>
            <a:r>
              <a:rPr lang="en-US" baseline="0" dirty="0" smtClean="0"/>
              <a:t>The second step, and a very important step, is that multicellular yeast adapt. Three things must be true for this step to occur. </a:t>
            </a:r>
          </a:p>
        </p:txBody>
      </p:sp>
      <p:sp>
        <p:nvSpPr>
          <p:cNvPr id="4" name="Slide Number Placeholder 3"/>
          <p:cNvSpPr>
            <a:spLocks noGrp="1"/>
          </p:cNvSpPr>
          <p:nvPr>
            <p:ph type="sldNum" sz="quarter" idx="10"/>
          </p:nvPr>
        </p:nvSpPr>
        <p:spPr/>
        <p:txBody>
          <a:bodyPr/>
          <a:lstStyle/>
          <a:p>
            <a:fld id="{605B7019-70C4-491F-9518-B20F70CF47A8}" type="slidenum">
              <a:rPr lang="en-US" smtClean="0"/>
              <a:t>18</a:t>
            </a:fld>
            <a:endParaRPr lang="en-US"/>
          </a:p>
        </p:txBody>
      </p:sp>
    </p:spTree>
    <p:extLst>
      <p:ext uri="{BB962C8B-B14F-4D97-AF65-F5344CB8AC3E}">
        <p14:creationId xmlns:p14="http://schemas.microsoft.com/office/powerpoint/2010/main" val="929297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figure 2 from lab 1 overview.</a:t>
            </a:r>
            <a:r>
              <a:rPr lang="en-US" baseline="0" dirty="0" smtClean="0"/>
              <a:t> </a:t>
            </a:r>
          </a:p>
          <a:p>
            <a:r>
              <a:rPr lang="en-US" baseline="0" dirty="0" smtClean="0"/>
              <a:t>First, clusters much vary from one another. Shown are two different ways of forming a cluster – snowflake and clumping together, which I will call clumpy yeast. You can see that they are very different from one another.</a:t>
            </a:r>
          </a:p>
        </p:txBody>
      </p:sp>
      <p:sp>
        <p:nvSpPr>
          <p:cNvPr id="4" name="Slide Number Placeholder 3"/>
          <p:cNvSpPr>
            <a:spLocks noGrp="1"/>
          </p:cNvSpPr>
          <p:nvPr>
            <p:ph type="sldNum" sz="quarter" idx="10"/>
          </p:nvPr>
        </p:nvSpPr>
        <p:spPr/>
        <p:txBody>
          <a:bodyPr/>
          <a:lstStyle/>
          <a:p>
            <a:fld id="{605B7019-70C4-491F-9518-B20F70CF47A8}" type="slidenum">
              <a:rPr lang="en-US" smtClean="0"/>
              <a:t>19</a:t>
            </a:fld>
            <a:endParaRPr lang="en-US"/>
          </a:p>
        </p:txBody>
      </p:sp>
    </p:spTree>
    <p:extLst>
      <p:ext uri="{BB962C8B-B14F-4D97-AF65-F5344CB8AC3E}">
        <p14:creationId xmlns:p14="http://schemas.microsoft.com/office/powerpoint/2010/main" val="929297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Multicellularity</a:t>
            </a:r>
            <a:r>
              <a:rPr lang="en-US" baseline="0" dirty="0" smtClean="0"/>
              <a:t> has evolved not one, not twice, but at least 25 times in the history of life in different lineages! Here is a phylogeny showing independent origins of </a:t>
            </a:r>
            <a:r>
              <a:rPr lang="en-US" baseline="0" dirty="0" err="1" smtClean="0"/>
              <a:t>multicellularity</a:t>
            </a:r>
            <a:r>
              <a:rPr lang="en-US" baseline="0" dirty="0" smtClean="0"/>
              <a:t>. All groups represented with a yellow circle contain multicellular organisms. </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2</a:t>
            </a:fld>
            <a:endParaRPr lang="en-US"/>
          </a:p>
        </p:txBody>
      </p:sp>
    </p:spTree>
    <p:extLst>
      <p:ext uri="{BB962C8B-B14F-4D97-AF65-F5344CB8AC3E}">
        <p14:creationId xmlns:p14="http://schemas.microsoft.com/office/powerpoint/2010/main" val="1326300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figure 2 from lab 1 overview.</a:t>
            </a:r>
            <a:r>
              <a:rPr lang="en-US" baseline="0" dirty="0" smtClean="0"/>
              <a:t> </a:t>
            </a:r>
          </a:p>
          <a:p>
            <a:r>
              <a:rPr lang="en-US" baseline="0" dirty="0" smtClean="0"/>
              <a:t>Second, the cluster variation shown in the last slide must be heritable. This means that snowflake yeast make more snowflake yeast, and clumpy yeast make more clumpy yeast.</a:t>
            </a:r>
          </a:p>
        </p:txBody>
      </p:sp>
      <p:sp>
        <p:nvSpPr>
          <p:cNvPr id="4" name="Slide Number Placeholder 3"/>
          <p:cNvSpPr>
            <a:spLocks noGrp="1"/>
          </p:cNvSpPr>
          <p:nvPr>
            <p:ph type="sldNum" sz="quarter" idx="10"/>
          </p:nvPr>
        </p:nvSpPr>
        <p:spPr/>
        <p:txBody>
          <a:bodyPr/>
          <a:lstStyle/>
          <a:p>
            <a:fld id="{605B7019-70C4-491F-9518-B20F70CF47A8}" type="slidenum">
              <a:rPr lang="en-US" smtClean="0"/>
              <a:t>20</a:t>
            </a:fld>
            <a:endParaRPr lang="en-US"/>
          </a:p>
        </p:txBody>
      </p:sp>
    </p:spTree>
    <p:extLst>
      <p:ext uri="{BB962C8B-B14F-4D97-AF65-F5344CB8AC3E}">
        <p14:creationId xmlns:p14="http://schemas.microsoft.com/office/powerpoint/2010/main" val="929297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figure 2 from lab 1 overview.</a:t>
            </a:r>
            <a:r>
              <a:rPr lang="en-US" baseline="0" dirty="0" smtClean="0"/>
              <a:t> </a:t>
            </a:r>
          </a:p>
          <a:p>
            <a:r>
              <a:rPr lang="en-US" baseline="0" dirty="0" smtClean="0"/>
              <a:t>Finally, the variation that we’ve been talking about must affect fitness. What I mean by that is that one must be better at surviving than the other. You can see that in this diagram because snowflake yeast make more offspring than clumpy yeast, which will allow the snowflake yeast to increase in frequency and possibly take over the population. The three components of step 2 are known as evolution via natural selection. This is important because over time, this can result in the evolution of multicellular complexity.</a:t>
            </a:r>
          </a:p>
        </p:txBody>
      </p:sp>
      <p:sp>
        <p:nvSpPr>
          <p:cNvPr id="4" name="Slide Number Placeholder 3"/>
          <p:cNvSpPr>
            <a:spLocks noGrp="1"/>
          </p:cNvSpPr>
          <p:nvPr>
            <p:ph type="sldNum" sz="quarter" idx="10"/>
          </p:nvPr>
        </p:nvSpPr>
        <p:spPr/>
        <p:txBody>
          <a:bodyPr/>
          <a:lstStyle/>
          <a:p>
            <a:fld id="{605B7019-70C4-491F-9518-B20F70CF47A8}" type="slidenum">
              <a:rPr lang="en-US" smtClean="0"/>
              <a:t>21</a:t>
            </a:fld>
            <a:endParaRPr lang="en-US"/>
          </a:p>
        </p:txBody>
      </p:sp>
    </p:spTree>
    <p:extLst>
      <p:ext uri="{BB962C8B-B14F-4D97-AF65-F5344CB8AC3E}">
        <p14:creationId xmlns:p14="http://schemas.microsoft.com/office/powerpoint/2010/main" val="929297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big question with ‘snowflake yeast’ was has step 2 occurred? Can the multicellular snowflake yeast adapt? Here is a graph of a couple of properties of snowflake yeast: % settling rate (which is a proxy for how big the cluster is) and growth rate, or how fast the cluster can grow. As you can see, larger clusters grow slowly because internal cells don’t get much food. One possible adaptation for big snowflake yeast to overcome this problem is to make smaller </a:t>
            </a:r>
            <a:r>
              <a:rPr lang="en-US" baseline="0" dirty="0" err="1" smtClean="0"/>
              <a:t>propagules</a:t>
            </a:r>
            <a:r>
              <a:rPr lang="en-US" baseline="0" dirty="0" smtClean="0"/>
              <a:t> that grow faster!</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22</a:t>
            </a:fld>
            <a:endParaRPr lang="en-US"/>
          </a:p>
        </p:txBody>
      </p:sp>
    </p:spTree>
    <p:extLst>
      <p:ext uri="{BB962C8B-B14F-4D97-AF65-F5344CB8AC3E}">
        <p14:creationId xmlns:p14="http://schemas.microsoft.com/office/powerpoint/2010/main" val="1311834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how do snowflake yeast make smaller </a:t>
            </a:r>
            <a:r>
              <a:rPr lang="en-US" dirty="0" err="1" smtClean="0"/>
              <a:t>propagules</a:t>
            </a:r>
            <a:r>
              <a:rPr lang="en-US" dirty="0" smtClean="0"/>
              <a:t>? </a:t>
            </a:r>
            <a:r>
              <a:rPr lang="en-US" baseline="0" dirty="0" smtClean="0"/>
              <a:t>Snowflake yeast increased the frequency of apoptosis, which is programmed cell death, within the cluster that allowed large clusters to do just that. These are pictures of the first snowflake yeast to evolve and transfer 60 yeast, after hundreds of generations of evolution, stained with a red viability stain and a green apoptosis stain. This makes yeast that are dead, apoptotic but alive, or apoptotic and dying fluoresce their respective colors. The first snowflake yeast is composed of cells that are all happy and alive. In the transfer 60 snowflake yeast you can see many apoptotic cells as well as many dead cells. Apoptosis has clearly evolved in snowflake yeast.</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23</a:t>
            </a:fld>
            <a:endParaRPr lang="en-US"/>
          </a:p>
        </p:txBody>
      </p:sp>
    </p:spTree>
    <p:extLst>
      <p:ext uri="{BB962C8B-B14F-4D97-AF65-F5344CB8AC3E}">
        <p14:creationId xmlns:p14="http://schemas.microsoft.com/office/powerpoint/2010/main" val="2083544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how does</a:t>
            </a:r>
            <a:r>
              <a:rPr lang="en-US" baseline="0" dirty="0" smtClean="0"/>
              <a:t> having high rates of apoptosis allow clusters</a:t>
            </a:r>
            <a:r>
              <a:rPr lang="en-US" dirty="0" smtClean="0"/>
              <a:t> make smaller</a:t>
            </a:r>
            <a:r>
              <a:rPr lang="en-US" baseline="0" dirty="0" smtClean="0"/>
              <a:t> </a:t>
            </a:r>
            <a:r>
              <a:rPr lang="en-US" baseline="0" dirty="0" err="1" smtClean="0"/>
              <a:t>propagules</a:t>
            </a:r>
            <a:r>
              <a:rPr lang="en-US" baseline="0" dirty="0" smtClean="0"/>
              <a:t>? The dead cells in the cluster act as break-points, which then allows the clusters to make a lot of small </a:t>
            </a:r>
            <a:r>
              <a:rPr lang="en-US" baseline="0" dirty="0" err="1" smtClean="0"/>
              <a:t>propagules</a:t>
            </a:r>
            <a:r>
              <a:rPr lang="en-US" baseline="0" dirty="0" smtClean="0"/>
              <a:t>. Programmed cell death plays a key role in the development of many multicellular organisms, including plants and animals, and we think that it plays a similar, albeit far simpler, role in snowflake yeast. If there is a reasonable chance that these </a:t>
            </a:r>
            <a:r>
              <a:rPr lang="en-US" baseline="0" dirty="0" err="1" smtClean="0"/>
              <a:t>propagules</a:t>
            </a:r>
            <a:r>
              <a:rPr lang="en-US" baseline="0" dirty="0" smtClean="0"/>
              <a:t> have enough time to get big enough to survive gravitational selection (and remember, because they are small, they grow fast!), then this type of fragmentation would be adaptive and is a cluster-level trait because this increases the fitness of the cluster, not the individual cells that are undergoing apoptosis. This is evidence that multicellular yeast are adapting, which means they can be considered </a:t>
            </a:r>
            <a:r>
              <a:rPr lang="en-US" baseline="0" dirty="0" err="1" smtClean="0"/>
              <a:t>multicelled</a:t>
            </a:r>
            <a:r>
              <a:rPr lang="en-US" baseline="0" dirty="0" smtClean="0"/>
              <a:t> individuals!!</a:t>
            </a:r>
            <a:endParaRPr lang="en-US" dirty="0" smtClean="0"/>
          </a:p>
          <a:p>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24</a:t>
            </a:fld>
            <a:endParaRPr lang="en-US"/>
          </a:p>
        </p:txBody>
      </p:sp>
    </p:spTree>
    <p:extLst>
      <p:ext uri="{BB962C8B-B14F-4D97-AF65-F5344CB8AC3E}">
        <p14:creationId xmlns:p14="http://schemas.microsoft.com/office/powerpoint/2010/main" val="2055014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these experiments that I’ve been talking about clearly show that </a:t>
            </a:r>
            <a:r>
              <a:rPr lang="en-US" baseline="0" dirty="0" err="1" smtClean="0"/>
              <a:t>multicellularity</a:t>
            </a:r>
            <a:r>
              <a:rPr lang="en-US" baseline="0" dirty="0" smtClean="0"/>
              <a:t> can quickly evolve in a test tube. You can see that here, where there is a picture of every week during the evolution of snowflake yeast. This occurred in just 300 generations!</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25</a:t>
            </a:fld>
            <a:endParaRPr lang="en-US"/>
          </a:p>
        </p:txBody>
      </p:sp>
    </p:spTree>
    <p:extLst>
      <p:ext uri="{BB962C8B-B14F-4D97-AF65-F5344CB8AC3E}">
        <p14:creationId xmlns:p14="http://schemas.microsoft.com/office/powerpoint/2010/main" val="2414648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wait!...</a:t>
            </a:r>
            <a:r>
              <a:rPr lang="en-US" baseline="0" dirty="0" smtClean="0"/>
              <a:t>you might be thinking…centrifuges don’t exist in nature, so this may not be a very good model for the types of selective pressures that unicellular organisms face in nature. But that does not mean that conditions favoring cluster formation don’t exist in nature! </a:t>
            </a:r>
          </a:p>
          <a:p>
            <a:endParaRPr lang="en-US" baseline="0" dirty="0" smtClean="0"/>
          </a:p>
          <a:p>
            <a:r>
              <a:rPr lang="en-US" baseline="0" dirty="0" smtClean="0"/>
              <a:t>Image of centrifuge: © CC Magnus </a:t>
            </a:r>
            <a:r>
              <a:rPr lang="en-US" baseline="0" dirty="0" err="1" smtClean="0"/>
              <a:t>Manke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26</a:t>
            </a:fld>
            <a:endParaRPr lang="en-US"/>
          </a:p>
        </p:txBody>
      </p:sp>
    </p:spTree>
    <p:extLst>
      <p:ext uri="{BB962C8B-B14F-4D97-AF65-F5344CB8AC3E}">
        <p14:creationId xmlns:p14="http://schemas.microsoft.com/office/powerpoint/2010/main" val="1888608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you think will</a:t>
            </a:r>
            <a:r>
              <a:rPr lang="en-US" baseline="0" dirty="0" smtClean="0"/>
              <a:t> happen if we feed yeast to a hungry predator, such as a rotifer? This is the question we will address during this lab. We will use single celled and multicellular yeast as well as a rotifer. They are pictured at the bottom of this slide.</a:t>
            </a:r>
            <a:endParaRPr lang="en-US"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605B7019-70C4-491F-9518-B20F70CF47A8}" type="slidenum">
              <a:rPr lang="en-US" smtClean="0"/>
              <a:t>27</a:t>
            </a:fld>
            <a:endParaRPr lang="en-US"/>
          </a:p>
        </p:txBody>
      </p:sp>
    </p:spTree>
    <p:extLst>
      <p:ext uri="{BB962C8B-B14F-4D97-AF65-F5344CB8AC3E}">
        <p14:creationId xmlns:p14="http://schemas.microsoft.com/office/powerpoint/2010/main" val="876563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Theory predicts that </a:t>
            </a:r>
            <a:r>
              <a:rPr lang="en-US" baseline="0" dirty="0" err="1" smtClean="0"/>
              <a:t>multicelluar</a:t>
            </a:r>
            <a:r>
              <a:rPr lang="en-US" baseline="0" dirty="0" smtClean="0"/>
              <a:t> yeast may avoid this predation because the are too big to eat, which would give them a huge advantage of single celled yeast. This is what we are going to do to test this this hypothesis…we are going to give hungry rotifers unicellular and multicellular yeast that have been stained so we can tell them apart. Then we are going to examine the ability of rotifers to eat each form by counting the number of each type of yeast cell in the rotifers stomach. This will allow us to quantify predatory selection by calculating the relative </a:t>
            </a:r>
            <a:r>
              <a:rPr lang="en-US" baseline="0" dirty="0" err="1" smtClean="0"/>
              <a:t>fitenss</a:t>
            </a:r>
            <a:r>
              <a:rPr lang="en-US" baseline="0" dirty="0" smtClean="0"/>
              <a:t> of multi to unicellular yeast and to determine if the results are statistically robust. </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28</a:t>
            </a:fld>
            <a:endParaRPr lang="en-US"/>
          </a:p>
        </p:txBody>
      </p:sp>
    </p:spTree>
    <p:extLst>
      <p:ext uri="{BB962C8B-B14F-4D97-AF65-F5344CB8AC3E}">
        <p14:creationId xmlns:p14="http://schemas.microsoft.com/office/powerpoint/2010/main" val="586761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some examples of independently-evolved multicellular lineages. We have animals, plants, a couple kinds of slime molds, and red, brown, and green algae. All of these lineages independently evolved </a:t>
            </a:r>
            <a:r>
              <a:rPr lang="en-US" baseline="0" dirty="0" err="1" smtClean="0"/>
              <a:t>multicellularity</a:t>
            </a:r>
            <a:r>
              <a:rPr lang="en-US" baseline="0" dirty="0" smtClean="0"/>
              <a:t>. </a:t>
            </a:r>
            <a:endParaRPr lang="en-US" dirty="0" smtClean="0"/>
          </a:p>
          <a:p>
            <a:endParaRPr lang="en-US" dirty="0" smtClean="0"/>
          </a:p>
          <a:p>
            <a:r>
              <a:rPr lang="en-US" dirty="0" smtClean="0"/>
              <a:t>Copyrights</a:t>
            </a:r>
          </a:p>
          <a:p>
            <a:r>
              <a:rPr lang="en-US" dirty="0" smtClean="0"/>
              <a:t>1. Elephant</a:t>
            </a:r>
            <a:r>
              <a:rPr lang="en-US" baseline="0" dirty="0" smtClean="0"/>
              <a:t> - © Muhammad Mahdi Karim</a:t>
            </a:r>
            <a:endParaRPr lang="en-US" dirty="0" smtClean="0"/>
          </a:p>
          <a:p>
            <a:r>
              <a:rPr lang="en-US" dirty="0" smtClean="0"/>
              <a:t>2. Tree </a:t>
            </a:r>
            <a:r>
              <a:rPr lang="en-US" baseline="0" dirty="0" smtClean="0"/>
              <a:t>(</a:t>
            </a:r>
            <a:r>
              <a:rPr lang="en-US" i="1" u="none" baseline="0" dirty="0" err="1" smtClean="0">
                <a:solidFill>
                  <a:schemeClr val="tx1"/>
                </a:solidFill>
              </a:rPr>
              <a:t>Prunus</a:t>
            </a:r>
            <a:r>
              <a:rPr lang="en-US" i="1" u="none" baseline="0" dirty="0" smtClean="0">
                <a:solidFill>
                  <a:schemeClr val="tx1"/>
                </a:solidFill>
              </a:rPr>
              <a:t> </a:t>
            </a:r>
            <a:r>
              <a:rPr lang="en-US" i="1" u="none" baseline="0" dirty="0" err="1" smtClean="0">
                <a:solidFill>
                  <a:schemeClr val="tx1"/>
                </a:solidFill>
              </a:rPr>
              <a:t>cerasus</a:t>
            </a:r>
            <a:r>
              <a:rPr lang="en-US" i="0" u="none" baseline="0" dirty="0" smtClean="0">
                <a:solidFill>
                  <a:schemeClr val="tx1"/>
                </a:solidFill>
              </a:rPr>
              <a:t>) - </a:t>
            </a:r>
            <a:r>
              <a:rPr lang="en-US" baseline="0" dirty="0" smtClean="0"/>
              <a:t>© Benjamin </a:t>
            </a:r>
            <a:r>
              <a:rPr lang="en-US" baseline="0" dirty="0" err="1" smtClean="0"/>
              <a:t>Gimmel</a:t>
            </a:r>
            <a:endParaRPr lang="en-US" dirty="0" smtClean="0"/>
          </a:p>
          <a:p>
            <a:r>
              <a:rPr lang="en-US" baseline="0" dirty="0" smtClean="0"/>
              <a:t>3. </a:t>
            </a:r>
            <a:r>
              <a:rPr lang="en-US" i="1" baseline="0" dirty="0" err="1" smtClean="0"/>
              <a:t>Dictyostelium</a:t>
            </a:r>
            <a:r>
              <a:rPr lang="en-US" baseline="0" dirty="0" smtClean="0"/>
              <a:t> - © Alex Wild</a:t>
            </a:r>
          </a:p>
          <a:p>
            <a:r>
              <a:rPr lang="en-US" baseline="0" dirty="0" smtClean="0"/>
              <a:t>4. Fungus (</a:t>
            </a:r>
            <a:r>
              <a:rPr lang="en-US" sz="1200" b="0" i="1" u="none" strike="noStrike" kern="1200" dirty="0" smtClean="0">
                <a:solidFill>
                  <a:schemeClr val="tx1"/>
                </a:solidFill>
                <a:effectLst/>
                <a:latin typeface="+mn-lt"/>
                <a:ea typeface="+mn-ea"/>
                <a:cs typeface="+mn-cs"/>
              </a:rPr>
              <a:t>Amanita</a:t>
            </a:r>
            <a:r>
              <a:rPr lang="en-US" sz="1200" b="0" i="1" u="none" strike="noStrike" kern="1200" baseline="0" dirty="0" smtClean="0">
                <a:solidFill>
                  <a:schemeClr val="tx1"/>
                </a:solidFill>
                <a:effectLst/>
                <a:latin typeface="+mn-lt"/>
                <a:ea typeface="+mn-ea"/>
                <a:cs typeface="+mn-cs"/>
              </a:rPr>
              <a:t> </a:t>
            </a:r>
            <a:r>
              <a:rPr lang="en-US" sz="1200" b="0" i="1" u="none" strike="noStrike" kern="1200" baseline="0" dirty="0" err="1" smtClean="0">
                <a:solidFill>
                  <a:schemeClr val="tx1"/>
                </a:solidFill>
                <a:effectLst/>
                <a:latin typeface="+mn-lt"/>
                <a:ea typeface="+mn-ea"/>
                <a:cs typeface="+mn-cs"/>
              </a:rPr>
              <a:t>muscaria</a:t>
            </a:r>
            <a:r>
              <a:rPr lang="en-US" sz="1200" b="0" i="0" u="none" strike="noStrike" kern="1200" baseline="0" dirty="0" smtClean="0">
                <a:solidFill>
                  <a:schemeClr val="tx1"/>
                </a:solidFill>
                <a:effectLst/>
                <a:latin typeface="+mn-lt"/>
                <a:ea typeface="+mn-ea"/>
                <a:cs typeface="+mn-cs"/>
              </a:rPr>
              <a:t>) - © </a:t>
            </a:r>
            <a:r>
              <a:rPr lang="en-US" sz="1200" b="0" i="0" kern="1200" dirty="0" smtClean="0">
                <a:solidFill>
                  <a:schemeClr val="tx1"/>
                </a:solidFill>
                <a:effectLst/>
                <a:latin typeface="+mn-lt"/>
                <a:ea typeface="+mn-ea"/>
                <a:cs typeface="+mn-cs"/>
              </a:rPr>
              <a:t>Tim </a:t>
            </a:r>
            <a:r>
              <a:rPr lang="en-US" sz="1200" b="0" i="0" kern="1200" dirty="0" err="1" smtClean="0">
                <a:solidFill>
                  <a:schemeClr val="tx1"/>
                </a:solidFill>
                <a:effectLst/>
                <a:latin typeface="+mn-lt"/>
                <a:ea typeface="+mn-ea"/>
                <a:cs typeface="+mn-cs"/>
              </a:rPr>
              <a:t>Bekaert</a:t>
            </a:r>
            <a:endParaRPr lang="en-US" i="0" baseline="0" dirty="0" smtClean="0"/>
          </a:p>
          <a:p>
            <a:r>
              <a:rPr lang="en-US" baseline="0" dirty="0" smtClean="0"/>
              <a:t>5. </a:t>
            </a:r>
            <a:r>
              <a:rPr lang="en-US" i="1" baseline="0" dirty="0" err="1" smtClean="0"/>
              <a:t>Myxococcus</a:t>
            </a:r>
            <a:r>
              <a:rPr lang="en-US" i="1" baseline="0" dirty="0" smtClean="0"/>
              <a:t> </a:t>
            </a:r>
            <a:r>
              <a:rPr lang="en-US" i="1" baseline="0" dirty="0" err="1" smtClean="0"/>
              <a:t>xanthus</a:t>
            </a:r>
            <a:r>
              <a:rPr lang="en-US" i="1" baseline="0" dirty="0" smtClean="0"/>
              <a:t> - </a:t>
            </a:r>
            <a:r>
              <a:rPr lang="en-US" baseline="0" dirty="0" smtClean="0"/>
              <a:t>© </a:t>
            </a:r>
            <a:r>
              <a:rPr lang="en-US" baseline="0" dirty="0" err="1" smtClean="0"/>
              <a:t>Velicer</a:t>
            </a:r>
            <a:r>
              <a:rPr lang="en-US" baseline="0" dirty="0" smtClean="0"/>
              <a:t> lab</a:t>
            </a:r>
          </a:p>
          <a:p>
            <a:r>
              <a:rPr lang="en-US" dirty="0" smtClean="0"/>
              <a:t>6. Brown algae -</a:t>
            </a:r>
            <a:r>
              <a:rPr lang="en-US" baseline="0" dirty="0" smtClean="0"/>
              <a:t> © </a:t>
            </a:r>
            <a:r>
              <a:rPr lang="en-US" baseline="0" dirty="0" err="1" smtClean="0"/>
              <a:t>Stef</a:t>
            </a:r>
            <a:r>
              <a:rPr lang="en-US" baseline="0" dirty="0" smtClean="0"/>
              <a:t> </a:t>
            </a:r>
            <a:r>
              <a:rPr lang="en-US" baseline="0" dirty="0" err="1" smtClean="0"/>
              <a:t>Maruch</a:t>
            </a:r>
            <a:r>
              <a:rPr lang="en-US" baseline="0" dirty="0" smtClean="0"/>
              <a:t> at </a:t>
            </a:r>
            <a:r>
              <a:rPr lang="en-US" baseline="0" dirty="0" err="1" smtClean="0"/>
              <a:t>Monteray</a:t>
            </a:r>
            <a:r>
              <a:rPr lang="en-US" baseline="0" dirty="0" smtClean="0"/>
              <a:t> Bay aquarium</a:t>
            </a:r>
          </a:p>
          <a:p>
            <a:r>
              <a:rPr lang="en-US" baseline="0" dirty="0" smtClean="0"/>
              <a:t>7. Red Algae – © </a:t>
            </a:r>
            <a:r>
              <a:rPr lang="en-US" dirty="0" smtClean="0">
                <a:hlinkClick r:id="rId3"/>
              </a:rPr>
              <a:t>http://creativecommons.org/licenses/by-sa/3.0/deed.en</a:t>
            </a:r>
            <a:endParaRPr lang="en-US" baseline="0" dirty="0" smtClean="0"/>
          </a:p>
          <a:p>
            <a:r>
              <a:rPr lang="en-US" baseline="0" dirty="0" smtClean="0"/>
              <a:t>8. </a:t>
            </a:r>
            <a:r>
              <a:rPr lang="en-US" baseline="0" dirty="0" err="1" smtClean="0"/>
              <a:t>Volvox</a:t>
            </a:r>
            <a:r>
              <a:rPr lang="en-US" baseline="0" dirty="0" smtClean="0"/>
              <a:t> - © </a:t>
            </a:r>
            <a:r>
              <a:rPr lang="en-US" dirty="0" smtClean="0">
                <a:hlinkClick r:id="rId4"/>
              </a:rPr>
              <a:t>http://www.cam.ac.uk/research/news/stirring-tails-of-evolution</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3</a:t>
            </a:fld>
            <a:endParaRPr lang="en-US"/>
          </a:p>
        </p:txBody>
      </p:sp>
    </p:spTree>
    <p:extLst>
      <p:ext uri="{BB962C8B-B14F-4D97-AF65-F5344CB8AC3E}">
        <p14:creationId xmlns:p14="http://schemas.microsoft.com/office/powerpoint/2010/main" val="1692198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The</a:t>
                </a:r>
                <a:r>
                  <a:rPr lang="en-US" baseline="0" dirty="0" smtClean="0"/>
                  <a:t> evolution of </a:t>
                </a:r>
                <a:r>
                  <a:rPr lang="en-US" baseline="0" dirty="0" err="1" smtClean="0"/>
                  <a:t>multicellularity</a:t>
                </a:r>
                <a:r>
                  <a:rPr lang="en-US" baseline="0" dirty="0" smtClean="0"/>
                  <a:t> was revolutionary. Let’s take a moment to imagine the world without multicellular organisms…Without the trees, shrubs, herbs, animals, lichens, and fungi, this striking rainforest would be no more than a barren open landscape encrusted with a slimy layer of photosynthetic algae and bacteria….like this (next slide).</a:t>
                </a:r>
              </a:p>
              <a:p>
                <a:endParaRPr lang="en-US" baseline="0" dirty="0" smtClean="0"/>
              </a:p>
              <a:p>
                <a:r>
                  <a:rPr lang="en-US" baseline="0" dirty="0" smtClean="0"/>
                  <a:t>Image: </a:t>
                </a:r>
                <a14:m>
                  <m:oMath xmlns:m="http://schemas.openxmlformats.org/officeDocument/2006/math">
                    <m:r>
                      <a:rPr lang="en-US" i="1" baseline="0" dirty="0" smtClean="0">
                        <a:latin typeface="Cambria Math"/>
                      </a:rPr>
                      <m:t>©</m:t>
                    </m:r>
                  </m:oMath>
                </a14:m>
                <a:r>
                  <a:rPr lang="en-US" baseline="0" dirty="0" smtClean="0"/>
                  <a:t> Jonathan Stott Photography</a:t>
                </a:r>
                <a:endParaRPr lang="en-US" dirty="0"/>
              </a:p>
            </p:txBody>
          </p:sp>
        </mc:Choice>
        <mc:Fallback xmlns="">
          <p:sp>
            <p:nvSpPr>
              <p:cNvPr id="3" name="Notes Placeholder 2"/>
              <p:cNvSpPr>
                <a:spLocks noGrp="1"/>
              </p:cNvSpPr>
              <p:nvPr>
                <p:ph type="body" idx="1"/>
              </p:nvPr>
            </p:nvSpPr>
            <p:spPr/>
            <p:txBody>
              <a:bodyPr/>
              <a:lstStyle/>
              <a:p>
                <a:r>
                  <a:rPr lang="en-US" dirty="0" smtClean="0"/>
                  <a:t>The</a:t>
                </a:r>
                <a:r>
                  <a:rPr lang="en-US" baseline="0" dirty="0" smtClean="0"/>
                  <a:t> evolution of </a:t>
                </a:r>
                <a:r>
                  <a:rPr lang="en-US" baseline="0" dirty="0" err="1" smtClean="0"/>
                  <a:t>multicellularity</a:t>
                </a:r>
                <a:r>
                  <a:rPr lang="en-US" baseline="0" dirty="0" smtClean="0"/>
                  <a:t> was revolutionary. Let’s take a moment to imagine the world without multicellular organisms…Without the trees, shrubs, herbs, animals, lichens, and fungi, this striking rainforest would be no more than a barren open landscape encrusted with a slimy layer of photosynthetic algae and bacteria….like this (next slide</a:t>
                </a:r>
                <a:r>
                  <a:rPr lang="en-US" baseline="0" dirty="0" smtClean="0"/>
                  <a:t>).</a:t>
                </a:r>
              </a:p>
              <a:p>
                <a:endParaRPr lang="en-US" baseline="0" dirty="0" smtClean="0"/>
              </a:p>
              <a:p>
                <a:r>
                  <a:rPr lang="en-US" baseline="0" dirty="0" smtClean="0"/>
                  <a:t>Image: </a:t>
                </a:r>
                <a:r>
                  <a:rPr lang="en-US" i="0" baseline="0" dirty="0" smtClean="0">
                    <a:latin typeface="Cambria Math"/>
                  </a:rPr>
                  <a:t>©</a:t>
                </a:r>
                <a:r>
                  <a:rPr lang="en-US" baseline="0" dirty="0" smtClean="0"/>
                  <a:t> Jonathan Stott Photography</a:t>
                </a:r>
                <a:endParaRPr lang="en-US" dirty="0"/>
              </a:p>
            </p:txBody>
          </p:sp>
        </mc:Fallback>
      </mc:AlternateContent>
      <p:sp>
        <p:nvSpPr>
          <p:cNvPr id="4" name="Slide Number Placeholder 3"/>
          <p:cNvSpPr>
            <a:spLocks noGrp="1"/>
          </p:cNvSpPr>
          <p:nvPr>
            <p:ph type="sldNum" sz="quarter" idx="10"/>
          </p:nvPr>
        </p:nvSpPr>
        <p:spPr/>
        <p:txBody>
          <a:bodyPr/>
          <a:lstStyle/>
          <a:p>
            <a:fld id="{605B7019-70C4-491F-9518-B20F70CF47A8}" type="slidenum">
              <a:rPr lang="en-US" smtClean="0"/>
              <a:t>4</a:t>
            </a:fld>
            <a:endParaRPr lang="en-US"/>
          </a:p>
        </p:txBody>
      </p:sp>
    </p:spTree>
    <p:extLst>
      <p:ext uri="{BB962C8B-B14F-4D97-AF65-F5344CB8AC3E}">
        <p14:creationId xmlns:p14="http://schemas.microsoft.com/office/powerpoint/2010/main" val="136715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5</a:t>
            </a:fld>
            <a:endParaRPr lang="en-US"/>
          </a:p>
        </p:txBody>
      </p:sp>
    </p:spTree>
    <p:extLst>
      <p:ext uri="{BB962C8B-B14F-4D97-AF65-F5344CB8AC3E}">
        <p14:creationId xmlns:p14="http://schemas.microsoft.com/office/powerpoint/2010/main" val="3083734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transition</a:t>
            </a:r>
            <a:r>
              <a:rPr lang="en-US" baseline="0" dirty="0" smtClean="0"/>
              <a:t> from </a:t>
            </a:r>
            <a:r>
              <a:rPr lang="en-US" baseline="0" dirty="0" err="1" smtClean="0"/>
              <a:t>uni</a:t>
            </a:r>
            <a:r>
              <a:rPr lang="en-US" baseline="0" dirty="0" smtClean="0"/>
              <a:t>- to </a:t>
            </a:r>
            <a:r>
              <a:rPr lang="en-US" baseline="0" dirty="0" err="1" smtClean="0"/>
              <a:t>multicellularity</a:t>
            </a:r>
            <a:r>
              <a:rPr lang="en-US" baseline="0" dirty="0" smtClean="0"/>
              <a:t> was one of the few events in the history of life that allowed for the evolution of the large and complex organisms we see today. </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6</a:t>
            </a:fld>
            <a:endParaRPr lang="en-US"/>
          </a:p>
        </p:txBody>
      </p:sp>
    </p:spTree>
    <p:extLst>
      <p:ext uri="{BB962C8B-B14F-4D97-AF65-F5344CB8AC3E}">
        <p14:creationId xmlns:p14="http://schemas.microsoft.com/office/powerpoint/2010/main" val="772331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transition occurred</a:t>
            </a:r>
            <a:r>
              <a:rPr lang="en-US" baseline="0" dirty="0" smtClean="0"/>
              <a:t> in the deep past, more than 200 </a:t>
            </a:r>
            <a:r>
              <a:rPr lang="en-US" baseline="0" dirty="0" err="1" smtClean="0"/>
              <a:t>mya</a:t>
            </a:r>
            <a:r>
              <a:rPr lang="en-US" baseline="0" dirty="0" smtClean="0"/>
              <a:t>, and most early forms of multicellular organisms have been lost to extinction. </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7</a:t>
            </a:fld>
            <a:endParaRPr lang="en-US"/>
          </a:p>
        </p:txBody>
      </p:sp>
    </p:spTree>
    <p:extLst>
      <p:ext uri="{BB962C8B-B14F-4D97-AF65-F5344CB8AC3E}">
        <p14:creationId xmlns:p14="http://schemas.microsoft.com/office/powerpoint/2010/main" val="772331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on earth do we study it?? </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8</a:t>
            </a:fld>
            <a:endParaRPr lang="en-US"/>
          </a:p>
        </p:txBody>
      </p:sp>
    </p:spTree>
    <p:extLst>
      <p:ext uri="{BB962C8B-B14F-4D97-AF65-F5344CB8AC3E}">
        <p14:creationId xmlns:p14="http://schemas.microsoft.com/office/powerpoint/2010/main" val="772331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It seems that the best way of understanding this transition would be to invent a time machine, go back 600 million years, and observe this process as it’s happening. But unfortunately, this technology doesn’t exist.  Instead, we can try to evolve </a:t>
            </a:r>
            <a:r>
              <a:rPr lang="en-US" baseline="0" dirty="0" err="1" smtClean="0"/>
              <a:t>multicellularity</a:t>
            </a:r>
            <a:r>
              <a:rPr lang="en-US" baseline="0" dirty="0" smtClean="0"/>
              <a:t> from scratch in the lab so we can observe this process as it happens. </a:t>
            </a:r>
            <a:endParaRPr lang="en-US" dirty="0"/>
          </a:p>
        </p:txBody>
      </p:sp>
      <p:sp>
        <p:nvSpPr>
          <p:cNvPr id="4" name="Slide Number Placeholder 3"/>
          <p:cNvSpPr>
            <a:spLocks noGrp="1"/>
          </p:cNvSpPr>
          <p:nvPr>
            <p:ph type="sldNum" sz="quarter" idx="10"/>
          </p:nvPr>
        </p:nvSpPr>
        <p:spPr/>
        <p:txBody>
          <a:bodyPr/>
          <a:lstStyle/>
          <a:p>
            <a:fld id="{6E848310-0C06-4447-8D22-4E344C1A8670}"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E4D1A3-D1FE-4070-BAF7-7CF178E63D7D}"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BFD1F-6F49-42BF-BE70-1E5759E8491C}" type="slidenum">
              <a:rPr lang="en-US" smtClean="0"/>
              <a:t>‹#›</a:t>
            </a:fld>
            <a:endParaRPr lang="en-US"/>
          </a:p>
        </p:txBody>
      </p:sp>
    </p:spTree>
    <p:extLst>
      <p:ext uri="{BB962C8B-B14F-4D97-AF65-F5344CB8AC3E}">
        <p14:creationId xmlns:p14="http://schemas.microsoft.com/office/powerpoint/2010/main" val="1746367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E4D1A3-D1FE-4070-BAF7-7CF178E63D7D}"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BFD1F-6F49-42BF-BE70-1E5759E8491C}" type="slidenum">
              <a:rPr lang="en-US" smtClean="0"/>
              <a:t>‹#›</a:t>
            </a:fld>
            <a:endParaRPr lang="en-US"/>
          </a:p>
        </p:txBody>
      </p:sp>
    </p:spTree>
    <p:extLst>
      <p:ext uri="{BB962C8B-B14F-4D97-AF65-F5344CB8AC3E}">
        <p14:creationId xmlns:p14="http://schemas.microsoft.com/office/powerpoint/2010/main" val="874367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E4D1A3-D1FE-4070-BAF7-7CF178E63D7D}"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BFD1F-6F49-42BF-BE70-1E5759E8491C}" type="slidenum">
              <a:rPr lang="en-US" smtClean="0"/>
              <a:t>‹#›</a:t>
            </a:fld>
            <a:endParaRPr lang="en-US"/>
          </a:p>
        </p:txBody>
      </p:sp>
    </p:spTree>
    <p:extLst>
      <p:ext uri="{BB962C8B-B14F-4D97-AF65-F5344CB8AC3E}">
        <p14:creationId xmlns:p14="http://schemas.microsoft.com/office/powerpoint/2010/main" val="419022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E4D1A3-D1FE-4070-BAF7-7CF178E63D7D}"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BFD1F-6F49-42BF-BE70-1E5759E8491C}" type="slidenum">
              <a:rPr lang="en-US" smtClean="0"/>
              <a:t>‹#›</a:t>
            </a:fld>
            <a:endParaRPr lang="en-US"/>
          </a:p>
        </p:txBody>
      </p:sp>
    </p:spTree>
    <p:extLst>
      <p:ext uri="{BB962C8B-B14F-4D97-AF65-F5344CB8AC3E}">
        <p14:creationId xmlns:p14="http://schemas.microsoft.com/office/powerpoint/2010/main" val="2041910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E4D1A3-D1FE-4070-BAF7-7CF178E63D7D}"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BFD1F-6F49-42BF-BE70-1E5759E8491C}" type="slidenum">
              <a:rPr lang="en-US" smtClean="0"/>
              <a:t>‹#›</a:t>
            </a:fld>
            <a:endParaRPr lang="en-US"/>
          </a:p>
        </p:txBody>
      </p:sp>
    </p:spTree>
    <p:extLst>
      <p:ext uri="{BB962C8B-B14F-4D97-AF65-F5344CB8AC3E}">
        <p14:creationId xmlns:p14="http://schemas.microsoft.com/office/powerpoint/2010/main" val="1920443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E4D1A3-D1FE-4070-BAF7-7CF178E63D7D}" type="datetimeFigureOut">
              <a:rPr lang="en-US" smtClean="0"/>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BFD1F-6F49-42BF-BE70-1E5759E8491C}" type="slidenum">
              <a:rPr lang="en-US" smtClean="0"/>
              <a:t>‹#›</a:t>
            </a:fld>
            <a:endParaRPr lang="en-US"/>
          </a:p>
        </p:txBody>
      </p:sp>
    </p:spTree>
    <p:extLst>
      <p:ext uri="{BB962C8B-B14F-4D97-AF65-F5344CB8AC3E}">
        <p14:creationId xmlns:p14="http://schemas.microsoft.com/office/powerpoint/2010/main" val="376740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E4D1A3-D1FE-4070-BAF7-7CF178E63D7D}" type="datetimeFigureOut">
              <a:rPr lang="en-US" smtClean="0"/>
              <a:t>1/15/2014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BFD1F-6F49-42BF-BE70-1E5759E8491C}" type="slidenum">
              <a:rPr lang="en-US" smtClean="0"/>
              <a:t>‹#›</a:t>
            </a:fld>
            <a:endParaRPr lang="en-US"/>
          </a:p>
        </p:txBody>
      </p:sp>
    </p:spTree>
    <p:extLst>
      <p:ext uri="{BB962C8B-B14F-4D97-AF65-F5344CB8AC3E}">
        <p14:creationId xmlns:p14="http://schemas.microsoft.com/office/powerpoint/2010/main" val="652555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E4D1A3-D1FE-4070-BAF7-7CF178E63D7D}" type="datetimeFigureOut">
              <a:rPr lang="en-US" smtClean="0"/>
              <a:t>1/15/2014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BFD1F-6F49-42BF-BE70-1E5759E8491C}" type="slidenum">
              <a:rPr lang="en-US" smtClean="0"/>
              <a:t>‹#›</a:t>
            </a:fld>
            <a:endParaRPr lang="en-US"/>
          </a:p>
        </p:txBody>
      </p:sp>
    </p:spTree>
    <p:extLst>
      <p:ext uri="{BB962C8B-B14F-4D97-AF65-F5344CB8AC3E}">
        <p14:creationId xmlns:p14="http://schemas.microsoft.com/office/powerpoint/2010/main" val="2510759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E4D1A3-D1FE-4070-BAF7-7CF178E63D7D}" type="datetimeFigureOut">
              <a:rPr lang="en-US" smtClean="0"/>
              <a:t>1/15/2014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BFD1F-6F49-42BF-BE70-1E5759E8491C}" type="slidenum">
              <a:rPr lang="en-US" smtClean="0"/>
              <a:t>‹#›</a:t>
            </a:fld>
            <a:endParaRPr lang="en-US"/>
          </a:p>
        </p:txBody>
      </p:sp>
    </p:spTree>
    <p:extLst>
      <p:ext uri="{BB962C8B-B14F-4D97-AF65-F5344CB8AC3E}">
        <p14:creationId xmlns:p14="http://schemas.microsoft.com/office/powerpoint/2010/main" val="2585850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E4D1A3-D1FE-4070-BAF7-7CF178E63D7D}" type="datetimeFigureOut">
              <a:rPr lang="en-US" smtClean="0"/>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BFD1F-6F49-42BF-BE70-1E5759E8491C}" type="slidenum">
              <a:rPr lang="en-US" smtClean="0"/>
              <a:t>‹#›</a:t>
            </a:fld>
            <a:endParaRPr lang="en-US"/>
          </a:p>
        </p:txBody>
      </p:sp>
    </p:spTree>
    <p:extLst>
      <p:ext uri="{BB962C8B-B14F-4D97-AF65-F5344CB8AC3E}">
        <p14:creationId xmlns:p14="http://schemas.microsoft.com/office/powerpoint/2010/main" val="400692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E4D1A3-D1FE-4070-BAF7-7CF178E63D7D}" type="datetimeFigureOut">
              <a:rPr lang="en-US" smtClean="0"/>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BFD1F-6F49-42BF-BE70-1E5759E8491C}" type="slidenum">
              <a:rPr lang="en-US" smtClean="0"/>
              <a:t>‹#›</a:t>
            </a:fld>
            <a:endParaRPr lang="en-US"/>
          </a:p>
        </p:txBody>
      </p:sp>
    </p:spTree>
    <p:extLst>
      <p:ext uri="{BB962C8B-B14F-4D97-AF65-F5344CB8AC3E}">
        <p14:creationId xmlns:p14="http://schemas.microsoft.com/office/powerpoint/2010/main" val="60867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4D1A3-D1FE-4070-BAF7-7CF178E63D7D}" type="datetimeFigureOut">
              <a:rPr lang="en-US" smtClean="0"/>
              <a:t>1/15/2014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BFD1F-6F49-42BF-BE70-1E5759E8491C}" type="slidenum">
              <a:rPr lang="en-US" smtClean="0"/>
              <a:t>‹#›</a:t>
            </a:fld>
            <a:endParaRPr lang="en-US"/>
          </a:p>
        </p:txBody>
      </p:sp>
    </p:spTree>
    <p:extLst>
      <p:ext uri="{BB962C8B-B14F-4D97-AF65-F5344CB8AC3E}">
        <p14:creationId xmlns:p14="http://schemas.microsoft.com/office/powerpoint/2010/main" val="817010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1.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a:blip r:embed="rId3" cstate="print"/>
          <a:srcRect/>
          <a:stretch>
            <a:fillRect/>
          </a:stretch>
        </p:blipFill>
        <p:spPr bwMode="auto">
          <a:xfrm>
            <a:off x="-1524000" y="-1447800"/>
            <a:ext cx="12192000" cy="9753600"/>
          </a:xfrm>
          <a:prstGeom prst="rect">
            <a:avLst/>
          </a:prstGeom>
          <a:noFill/>
          <a:ln w="9525">
            <a:noFill/>
            <a:miter lim="800000"/>
            <a:headEnd/>
            <a:tailEnd/>
          </a:ln>
          <a:effectLst/>
        </p:spPr>
      </p:pic>
      <p:sp>
        <p:nvSpPr>
          <p:cNvPr id="5" name="Title 1"/>
          <p:cNvSpPr txBox="1">
            <a:spLocks/>
          </p:cNvSpPr>
          <p:nvPr/>
        </p:nvSpPr>
        <p:spPr>
          <a:xfrm>
            <a:off x="76200" y="1143000"/>
            <a:ext cx="9067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t>The rotifer and the yeast:</a:t>
            </a:r>
          </a:p>
          <a:p>
            <a:r>
              <a:rPr lang="en-US" sz="5400" b="1" dirty="0" smtClean="0"/>
              <a:t>An experiment to study how multicellularity could evolve in nature</a:t>
            </a:r>
            <a:endParaRPr lang="en-US" sz="6000" b="1" dirty="0"/>
          </a:p>
        </p:txBody>
      </p:sp>
      <p:sp>
        <p:nvSpPr>
          <p:cNvPr id="6" name="Title 1"/>
          <p:cNvSpPr txBox="1">
            <a:spLocks/>
          </p:cNvSpPr>
          <p:nvPr/>
        </p:nvSpPr>
        <p:spPr>
          <a:xfrm>
            <a:off x="76200" y="4495800"/>
            <a:ext cx="9067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dirty="0" smtClean="0"/>
              <a:t>William C. Ratcliff and Jennifer </a:t>
            </a:r>
            <a:r>
              <a:rPr lang="en-US" sz="4500" dirty="0" err="1" smtClean="0"/>
              <a:t>Pentz</a:t>
            </a:r>
            <a:endParaRPr lang="en-US" sz="4500" dirty="0"/>
          </a:p>
          <a:p>
            <a:r>
              <a:rPr lang="en-US" sz="4500" b="1" dirty="0" smtClean="0"/>
              <a:t>Georgia Institute of Technology</a:t>
            </a:r>
            <a:endParaRPr lang="en-US" sz="4500" b="1" dirty="0"/>
          </a:p>
        </p:txBody>
      </p:sp>
    </p:spTree>
    <p:extLst>
      <p:ext uri="{BB962C8B-B14F-4D97-AF65-F5344CB8AC3E}">
        <p14:creationId xmlns:p14="http://schemas.microsoft.com/office/powerpoint/2010/main" val="773311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normAutofit/>
          </a:bodyPr>
          <a:lstStyle/>
          <a:p>
            <a:r>
              <a:rPr lang="en-US" dirty="0" smtClean="0">
                <a:solidFill>
                  <a:schemeClr val="bg1"/>
                </a:solidFill>
              </a:rPr>
              <a:t>Time travel in a test tube</a:t>
            </a:r>
            <a:endParaRPr lang="en-US" sz="3300" dirty="0">
              <a:solidFill>
                <a:schemeClr val="bg1"/>
              </a:solidFill>
            </a:endParaRPr>
          </a:p>
        </p:txBody>
      </p:sp>
      <p:pic>
        <p:nvPicPr>
          <p:cNvPr id="5" name="Multicellular yeast video for stephanie (1).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14600" y="990600"/>
            <a:ext cx="4724400" cy="4724400"/>
          </a:xfrm>
        </p:spPr>
      </p:pic>
      <p:pic>
        <p:nvPicPr>
          <p:cNvPr id="4" name="Picture 15" descr="C:\Users\Will\Desktop\ISME talk 2010\10 clumping genotypes.jpg"/>
          <p:cNvPicPr>
            <a:picLocks noChangeAspect="1" noChangeArrowheads="1"/>
          </p:cNvPicPr>
          <p:nvPr/>
        </p:nvPicPr>
        <p:blipFill>
          <a:blip r:embed="rId6" cstate="print">
            <a:lum bright="20000" contrast="40000"/>
          </a:blip>
          <a:srcRect/>
          <a:stretch>
            <a:fillRect/>
          </a:stretch>
        </p:blipFill>
        <p:spPr bwMode="auto">
          <a:xfrm>
            <a:off x="925492" y="990600"/>
            <a:ext cx="1546189" cy="1524000"/>
          </a:xfrm>
          <a:prstGeom prst="rect">
            <a:avLst/>
          </a:prstGeom>
          <a:noFill/>
        </p:spPr>
      </p:pic>
      <p:sp>
        <p:nvSpPr>
          <p:cNvPr id="3" name="TextBox 2"/>
          <p:cNvSpPr txBox="1"/>
          <p:nvPr/>
        </p:nvSpPr>
        <p:spPr>
          <a:xfrm>
            <a:off x="28731" y="5780782"/>
            <a:ext cx="9115269" cy="1077218"/>
          </a:xfrm>
          <a:prstGeom prst="rect">
            <a:avLst/>
          </a:prstGeom>
          <a:noFill/>
        </p:spPr>
        <p:txBody>
          <a:bodyPr wrap="square" rtlCol="0">
            <a:spAutoFit/>
          </a:bodyPr>
          <a:lstStyle/>
          <a:p>
            <a:pPr algn="ctr"/>
            <a:r>
              <a:rPr lang="en-US" sz="3200" dirty="0" smtClean="0">
                <a:solidFill>
                  <a:schemeClr val="bg1"/>
                </a:solidFill>
              </a:rPr>
              <a:t>The left is a picture of the unicellular ancestor and the video is the evolved multicellular ‘snowflake’ yeast.</a:t>
            </a:r>
            <a:endParaRPr lang="en-US" sz="3200" dirty="0">
              <a:solidFill>
                <a:schemeClr val="bg1"/>
              </a:solidFill>
            </a:endParaRPr>
          </a:p>
        </p:txBody>
      </p:sp>
    </p:spTree>
    <p:extLst>
      <p:ext uri="{BB962C8B-B14F-4D97-AF65-F5344CB8AC3E}">
        <p14:creationId xmlns:p14="http://schemas.microsoft.com/office/powerpoint/2010/main" val="84984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How did they do this? </a:t>
            </a:r>
            <a:endParaRPr lang="en-US" dirty="0"/>
          </a:p>
        </p:txBody>
      </p:sp>
      <p:sp>
        <p:nvSpPr>
          <p:cNvPr id="9" name="TextBox 8"/>
          <p:cNvSpPr txBox="1"/>
          <p:nvPr/>
        </p:nvSpPr>
        <p:spPr>
          <a:xfrm>
            <a:off x="3195" y="5051956"/>
            <a:ext cx="1718163" cy="646331"/>
          </a:xfrm>
          <a:prstGeom prst="rect">
            <a:avLst/>
          </a:prstGeom>
          <a:noFill/>
        </p:spPr>
        <p:txBody>
          <a:bodyPr wrap="none" rtlCol="0">
            <a:spAutoFit/>
          </a:bodyPr>
          <a:lstStyle/>
          <a:p>
            <a:r>
              <a:rPr lang="en-US" dirty="0" smtClean="0"/>
              <a:t>24 hour, shaking</a:t>
            </a:r>
          </a:p>
          <a:p>
            <a:pPr algn="ctr"/>
            <a:r>
              <a:rPr lang="en-US" dirty="0" smtClean="0"/>
              <a:t>incubation</a:t>
            </a:r>
            <a:endParaRPr lang="en-US" dirty="0"/>
          </a:p>
        </p:txBody>
      </p:sp>
      <p:sp>
        <p:nvSpPr>
          <p:cNvPr id="10" name="Right Arrow 9"/>
          <p:cNvSpPr/>
          <p:nvPr/>
        </p:nvSpPr>
        <p:spPr>
          <a:xfrm>
            <a:off x="1475656" y="3846984"/>
            <a:ext cx="1512168" cy="36004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627784" y="5000853"/>
            <a:ext cx="1655389" cy="646331"/>
          </a:xfrm>
          <a:prstGeom prst="rect">
            <a:avLst/>
          </a:prstGeom>
          <a:noFill/>
        </p:spPr>
        <p:txBody>
          <a:bodyPr wrap="none" rtlCol="0">
            <a:spAutoFit/>
          </a:bodyPr>
          <a:lstStyle/>
          <a:p>
            <a:pPr algn="ctr"/>
            <a:r>
              <a:rPr lang="en-US" dirty="0" smtClean="0"/>
              <a:t>centrifuge 100g</a:t>
            </a:r>
          </a:p>
          <a:p>
            <a:pPr algn="ctr"/>
            <a:r>
              <a:rPr lang="en-US" dirty="0" smtClean="0"/>
              <a:t>for 10 seconds</a:t>
            </a:r>
            <a:endParaRPr lang="en-US" dirty="0"/>
          </a:p>
        </p:txBody>
      </p:sp>
      <p:pic>
        <p:nvPicPr>
          <p:cNvPr id="1029" name="Picture 5"/>
          <p:cNvPicPr>
            <a:picLocks noChangeAspect="1" noChangeArrowheads="1"/>
          </p:cNvPicPr>
          <p:nvPr/>
        </p:nvPicPr>
        <p:blipFill>
          <a:blip r:embed="rId4" cstate="print"/>
          <a:srcRect/>
          <a:stretch>
            <a:fillRect/>
          </a:stretch>
        </p:blipFill>
        <p:spPr bwMode="auto">
          <a:xfrm>
            <a:off x="3203848" y="3270920"/>
            <a:ext cx="857394" cy="1359421"/>
          </a:xfrm>
          <a:prstGeom prst="rect">
            <a:avLst/>
          </a:prstGeom>
          <a:noFill/>
          <a:ln w="9525">
            <a:noFill/>
            <a:miter lim="800000"/>
            <a:headEnd/>
            <a:tailEnd/>
          </a:ln>
          <a:effectLst/>
        </p:spPr>
      </p:pic>
      <p:sp>
        <p:nvSpPr>
          <p:cNvPr id="14" name="Right Arrow 13"/>
          <p:cNvSpPr/>
          <p:nvPr/>
        </p:nvSpPr>
        <p:spPr>
          <a:xfrm>
            <a:off x="3995936" y="3846984"/>
            <a:ext cx="1296144" cy="36004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5" cstate="print"/>
          <a:srcRect/>
          <a:stretch>
            <a:fillRect/>
          </a:stretch>
        </p:blipFill>
        <p:spPr bwMode="auto">
          <a:xfrm>
            <a:off x="5436096" y="3126904"/>
            <a:ext cx="1054456" cy="1656184"/>
          </a:xfrm>
          <a:prstGeom prst="rect">
            <a:avLst/>
          </a:prstGeom>
          <a:noFill/>
          <a:ln w="9525">
            <a:noFill/>
            <a:miter lim="800000"/>
            <a:headEnd/>
            <a:tailEnd/>
          </a:ln>
          <a:effectLst/>
        </p:spPr>
      </p:pic>
      <p:sp>
        <p:nvSpPr>
          <p:cNvPr id="17" name="TextBox 16"/>
          <p:cNvSpPr txBox="1"/>
          <p:nvPr/>
        </p:nvSpPr>
        <p:spPr>
          <a:xfrm>
            <a:off x="5098338" y="4999112"/>
            <a:ext cx="1468415" cy="646331"/>
          </a:xfrm>
          <a:prstGeom prst="rect">
            <a:avLst/>
          </a:prstGeom>
          <a:noFill/>
        </p:spPr>
        <p:txBody>
          <a:bodyPr wrap="none" rtlCol="0">
            <a:spAutoFit/>
          </a:bodyPr>
          <a:lstStyle/>
          <a:p>
            <a:pPr algn="ctr"/>
            <a:r>
              <a:rPr lang="en-US" dirty="0" smtClean="0"/>
              <a:t>discard upper</a:t>
            </a:r>
          </a:p>
          <a:p>
            <a:pPr algn="ctr"/>
            <a:r>
              <a:rPr lang="en-US" dirty="0" smtClean="0"/>
              <a:t>93% of media</a:t>
            </a:r>
            <a:endParaRPr lang="en-US" dirty="0"/>
          </a:p>
        </p:txBody>
      </p:sp>
      <p:sp>
        <p:nvSpPr>
          <p:cNvPr id="18" name="Right Arrow 17"/>
          <p:cNvSpPr/>
          <p:nvPr/>
        </p:nvSpPr>
        <p:spPr>
          <a:xfrm>
            <a:off x="6300192" y="4207024"/>
            <a:ext cx="1296144" cy="36004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254630" y="5144869"/>
            <a:ext cx="1848326" cy="646331"/>
          </a:xfrm>
          <a:prstGeom prst="rect">
            <a:avLst/>
          </a:prstGeom>
          <a:noFill/>
        </p:spPr>
        <p:txBody>
          <a:bodyPr wrap="none" rtlCol="0">
            <a:spAutoFit/>
          </a:bodyPr>
          <a:lstStyle/>
          <a:p>
            <a:pPr algn="ctr"/>
            <a:r>
              <a:rPr lang="en-US" dirty="0" smtClean="0"/>
              <a:t>transfer to fresh</a:t>
            </a:r>
          </a:p>
          <a:p>
            <a:pPr algn="ctr"/>
            <a:r>
              <a:rPr lang="en-US" dirty="0" smtClean="0"/>
              <a:t>media</a:t>
            </a:r>
            <a:endParaRPr lang="en-US" dirty="0"/>
          </a:p>
        </p:txBody>
      </p:sp>
      <p:pic>
        <p:nvPicPr>
          <p:cNvPr id="2050" name="Picture 2"/>
          <p:cNvPicPr>
            <a:picLocks noChangeAspect="1" noChangeArrowheads="1"/>
          </p:cNvPicPr>
          <p:nvPr/>
        </p:nvPicPr>
        <p:blipFill>
          <a:blip r:embed="rId6" cstate="print"/>
          <a:srcRect/>
          <a:stretch>
            <a:fillRect/>
          </a:stretch>
        </p:blipFill>
        <p:spPr bwMode="auto">
          <a:xfrm>
            <a:off x="4211960" y="1254696"/>
            <a:ext cx="941090" cy="941090"/>
          </a:xfrm>
          <a:prstGeom prst="rect">
            <a:avLst/>
          </a:prstGeom>
          <a:noFill/>
          <a:ln w="9525">
            <a:noFill/>
            <a:miter lim="800000"/>
            <a:headEnd/>
            <a:tailEnd/>
          </a:ln>
        </p:spPr>
      </p:pic>
      <p:pic>
        <p:nvPicPr>
          <p:cNvPr id="24" name="Picture 5"/>
          <p:cNvPicPr>
            <a:picLocks noChangeAspect="1" noChangeArrowheads="1"/>
          </p:cNvPicPr>
          <p:nvPr/>
        </p:nvPicPr>
        <p:blipFill>
          <a:blip r:embed="rId4" cstate="print">
            <a:clrChange>
              <a:clrFrom>
                <a:srgbClr val="FFFFFF"/>
              </a:clrFrom>
              <a:clrTo>
                <a:srgbClr val="FFFFFF">
                  <a:alpha val="0"/>
                </a:srgbClr>
              </a:clrTo>
            </a:clrChange>
          </a:blip>
          <a:srcRect t="23682" r="44543" b="14252"/>
          <a:stretch>
            <a:fillRect/>
          </a:stretch>
        </p:blipFill>
        <p:spPr bwMode="auto">
          <a:xfrm>
            <a:off x="5541441" y="3563715"/>
            <a:ext cx="475481" cy="843732"/>
          </a:xfrm>
          <a:prstGeom prst="rect">
            <a:avLst/>
          </a:prstGeom>
          <a:noFill/>
          <a:ln w="9525">
            <a:noFill/>
            <a:miter lim="800000"/>
            <a:headEnd/>
            <a:tailEnd/>
          </a:ln>
          <a:effectLst/>
        </p:spPr>
      </p:pic>
      <p:sp>
        <p:nvSpPr>
          <p:cNvPr id="25" name="Bent Arrow 24"/>
          <p:cNvSpPr/>
          <p:nvPr/>
        </p:nvSpPr>
        <p:spPr>
          <a:xfrm flipH="1">
            <a:off x="5292080" y="1614736"/>
            <a:ext cx="576064" cy="1862683"/>
          </a:xfrm>
          <a:prstGeom prst="bentArrow">
            <a:avLst>
              <a:gd name="adj1" fmla="val 25000"/>
              <a:gd name="adj2" fmla="val 25000"/>
              <a:gd name="adj3" fmla="val 25000"/>
              <a:gd name="adj4" fmla="val 43750"/>
            </a:avLst>
          </a:prstGeom>
          <a:solidFill>
            <a:srgbClr val="D2DE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4" name="Group 33"/>
          <p:cNvGrpSpPr/>
          <p:nvPr/>
        </p:nvGrpSpPr>
        <p:grpSpPr>
          <a:xfrm>
            <a:off x="-75005" y="1365077"/>
            <a:ext cx="1874562" cy="3463178"/>
            <a:chOff x="533400" y="1437503"/>
            <a:chExt cx="1335087" cy="3186884"/>
          </a:xfrm>
        </p:grpSpPr>
        <p:pic>
          <p:nvPicPr>
            <p:cNvPr id="35" name="Picture 6" descr="C:\Users\Johnathon\Desktop\ProteinFigure\testub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1437503"/>
              <a:ext cx="1335087" cy="31765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C:\Users\Johnathon\Desktop\ProteinFigure\testub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1437503"/>
              <a:ext cx="1335087" cy="31765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C:\Users\Johnathon\Desktop\ProteinFigure\testube_CLEARE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 y="1447800"/>
              <a:ext cx="1335087" cy="31765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7229228" y="1588778"/>
            <a:ext cx="1874562" cy="3463178"/>
            <a:chOff x="533400" y="1437503"/>
            <a:chExt cx="1335087" cy="3186884"/>
          </a:xfrm>
        </p:grpSpPr>
        <p:pic>
          <p:nvPicPr>
            <p:cNvPr id="26" name="Picture 6" descr="C:\Users\Johnathon\Desktop\ProteinFigure\testub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1437503"/>
              <a:ext cx="1335087" cy="31765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7" descr="C:\Users\Johnathon\Desktop\ProteinFigure\testub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1437503"/>
              <a:ext cx="1335087" cy="31765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C:\Users\Johnathon\Desktop\ProteinFigure\testube_CLEARE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 y="1447800"/>
              <a:ext cx="1335087" cy="317658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0" y="5903893"/>
            <a:ext cx="9144000" cy="954107"/>
          </a:xfrm>
          <a:prstGeom prst="rect">
            <a:avLst/>
          </a:prstGeom>
          <a:noFill/>
        </p:spPr>
        <p:txBody>
          <a:bodyPr wrap="square" rtlCol="0">
            <a:spAutoFit/>
          </a:bodyPr>
          <a:lstStyle/>
          <a:p>
            <a:pPr algn="ctr"/>
            <a:r>
              <a:rPr lang="en-US" sz="2800" dirty="0" smtClean="0"/>
              <a:t>Use gravity to select for clustering genotypes because clusters of cells settle more quickly than single cells. </a:t>
            </a:r>
            <a:endParaRPr lang="en-US" sz="2800" dirty="0"/>
          </a:p>
        </p:txBody>
      </p:sp>
    </p:spTree>
    <p:custDataLst>
      <p:tags r:id="rId1"/>
    </p:custDataLst>
    <p:extLst>
      <p:ext uri="{BB962C8B-B14F-4D97-AF65-F5344CB8AC3E}">
        <p14:creationId xmlns:p14="http://schemas.microsoft.com/office/powerpoint/2010/main" val="1012059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200" dirty="0"/>
              <a:t>I</a:t>
            </a:r>
            <a:r>
              <a:rPr lang="en-US" sz="3200" dirty="0" smtClean="0"/>
              <a:t>ndependent evolution of the ‘snowflake’ yeast in all 10 replicate populations</a:t>
            </a:r>
            <a:endParaRPr lang="en-US" sz="3200" dirty="0"/>
          </a:p>
        </p:txBody>
      </p:sp>
      <p:pic>
        <p:nvPicPr>
          <p:cNvPr id="4111" name="Picture 15" descr="C:\Users\Will\Desktop\ISME talk 2010\10 clumping genotypes.jpg"/>
          <p:cNvPicPr>
            <a:picLocks noChangeAspect="1" noChangeArrowheads="1"/>
          </p:cNvPicPr>
          <p:nvPr/>
        </p:nvPicPr>
        <p:blipFill>
          <a:blip r:embed="rId3" cstate="print"/>
          <a:srcRect/>
          <a:stretch>
            <a:fillRect/>
          </a:stretch>
        </p:blipFill>
        <p:spPr bwMode="auto">
          <a:xfrm>
            <a:off x="0" y="1367636"/>
            <a:ext cx="9144000" cy="5490364"/>
          </a:xfrm>
          <a:prstGeom prst="rect">
            <a:avLst/>
          </a:prstGeom>
          <a:noFill/>
        </p:spPr>
      </p:pic>
    </p:spTree>
    <p:extLst>
      <p:ext uri="{BB962C8B-B14F-4D97-AF65-F5344CB8AC3E}">
        <p14:creationId xmlns:p14="http://schemas.microsoft.com/office/powerpoint/2010/main" val="3270869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Some cool and important properties of snowflake yeast</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71600"/>
            <a:ext cx="511342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5965371"/>
            <a:ext cx="9144000" cy="954107"/>
          </a:xfrm>
          <a:prstGeom prst="rect">
            <a:avLst/>
          </a:prstGeom>
          <a:noFill/>
        </p:spPr>
        <p:txBody>
          <a:bodyPr wrap="square" rtlCol="0">
            <a:spAutoFit/>
          </a:bodyPr>
          <a:lstStyle/>
          <a:p>
            <a:pPr algn="ctr"/>
            <a:r>
              <a:rPr lang="en-US" sz="2800" dirty="0" smtClean="0"/>
              <a:t>A multicellular life cycle evolved. Snowflake yeast reproduce via multicellular propagules.</a:t>
            </a:r>
            <a:endParaRPr lang="en-US" sz="2800" dirty="0"/>
          </a:p>
        </p:txBody>
      </p:sp>
    </p:spTree>
    <p:extLst>
      <p:ext uri="{BB962C8B-B14F-4D97-AF65-F5344CB8AC3E}">
        <p14:creationId xmlns:p14="http://schemas.microsoft.com/office/powerpoint/2010/main" val="34968208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228600"/>
            <a:ext cx="7599837" cy="707886"/>
          </a:xfrm>
          <a:prstGeom prst="rect">
            <a:avLst/>
          </a:prstGeom>
          <a:noFill/>
        </p:spPr>
        <p:txBody>
          <a:bodyPr wrap="none" rtlCol="0">
            <a:spAutoFit/>
          </a:bodyPr>
          <a:lstStyle/>
          <a:p>
            <a:r>
              <a:rPr lang="en-US" sz="4000" dirty="0" smtClean="0"/>
              <a:t>A video of snowflake yeast life cycle</a:t>
            </a:r>
            <a:endParaRPr lang="en-US" sz="4000" dirty="0"/>
          </a:p>
        </p:txBody>
      </p:sp>
      <p:sp>
        <p:nvSpPr>
          <p:cNvPr id="2" name="Content Placeholder 1"/>
          <p:cNvSpPr>
            <a:spLocks noGrp="1"/>
          </p:cNvSpPr>
          <p:nvPr>
            <p:ph idx="1"/>
          </p:nvPr>
        </p:nvSpPr>
        <p:spPr/>
        <p:txBody>
          <a:bodyPr/>
          <a:lstStyle/>
          <a:p>
            <a:endParaRPr lang="en-US"/>
          </a:p>
        </p:txBody>
      </p:sp>
      <p:pic>
        <p:nvPicPr>
          <p:cNvPr id="7" name="blue and green label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524000" y="1066800"/>
            <a:ext cx="12192000" cy="6858000"/>
          </a:xfrm>
          <a:prstGeom prst="rect">
            <a:avLst/>
          </a:prstGeom>
        </p:spPr>
      </p:pic>
    </p:spTree>
    <p:extLst>
      <p:ext uri="{BB962C8B-B14F-4D97-AF65-F5344CB8AC3E}">
        <p14:creationId xmlns:p14="http://schemas.microsoft.com/office/powerpoint/2010/main" val="247510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Propagules</a:t>
            </a:r>
            <a:r>
              <a:rPr lang="en-US" dirty="0" smtClean="0"/>
              <a:t> are functionally juvenile</a:t>
            </a:r>
            <a:endParaRPr lang="en-US" dirty="0"/>
          </a:p>
        </p:txBody>
      </p:sp>
      <p:sp>
        <p:nvSpPr>
          <p:cNvPr id="4" name="TextBox 3"/>
          <p:cNvSpPr txBox="1"/>
          <p:nvPr/>
        </p:nvSpPr>
        <p:spPr>
          <a:xfrm>
            <a:off x="2780880" y="4590036"/>
            <a:ext cx="1736499" cy="461665"/>
          </a:xfrm>
          <a:prstGeom prst="rect">
            <a:avLst/>
          </a:prstGeom>
          <a:noFill/>
        </p:spPr>
        <p:txBody>
          <a:bodyPr wrap="square" rtlCol="0">
            <a:spAutoFit/>
          </a:bodyPr>
          <a:lstStyle/>
          <a:p>
            <a:r>
              <a:rPr lang="en-US" sz="2400" dirty="0" smtClean="0"/>
              <a:t>maturation</a:t>
            </a:r>
            <a:endParaRPr lang="en-US" sz="2400" dirty="0"/>
          </a:p>
        </p:txBody>
      </p:sp>
      <p:sp>
        <p:nvSpPr>
          <p:cNvPr id="5" name="TextBox 4"/>
          <p:cNvSpPr txBox="1"/>
          <p:nvPr/>
        </p:nvSpPr>
        <p:spPr>
          <a:xfrm>
            <a:off x="7124280" y="4602339"/>
            <a:ext cx="2019720" cy="461665"/>
          </a:xfrm>
          <a:prstGeom prst="rect">
            <a:avLst/>
          </a:prstGeom>
          <a:noFill/>
        </p:spPr>
        <p:txBody>
          <a:bodyPr wrap="none" rtlCol="0">
            <a:spAutoFit/>
          </a:bodyPr>
          <a:lstStyle/>
          <a:p>
            <a:r>
              <a:rPr lang="en-US" sz="2400" dirty="0" smtClean="0"/>
              <a:t>reproduction</a:t>
            </a:r>
            <a:endParaRPr lang="en-US" sz="2400" dirty="0"/>
          </a:p>
        </p:txBody>
      </p:sp>
      <p:pic>
        <p:nvPicPr>
          <p:cNvPr id="6" name="Picture 2"/>
          <p:cNvPicPr>
            <a:picLocks noChangeAspect="1" noChangeArrowheads="1"/>
          </p:cNvPicPr>
          <p:nvPr/>
        </p:nvPicPr>
        <p:blipFill>
          <a:blip r:embed="rId3" cstate="print"/>
          <a:srcRect/>
          <a:stretch>
            <a:fillRect/>
          </a:stretch>
        </p:blipFill>
        <p:spPr bwMode="auto">
          <a:xfrm>
            <a:off x="-33757" y="1939804"/>
            <a:ext cx="9134475" cy="2133600"/>
          </a:xfrm>
          <a:prstGeom prst="rect">
            <a:avLst/>
          </a:prstGeom>
          <a:noFill/>
          <a:ln w="9525">
            <a:noFill/>
            <a:miter lim="800000"/>
            <a:headEnd/>
            <a:tailEnd/>
          </a:ln>
          <a:effectLst/>
        </p:spPr>
      </p:pic>
      <p:sp>
        <p:nvSpPr>
          <p:cNvPr id="7" name="Left Brace 6"/>
          <p:cNvSpPr/>
          <p:nvPr/>
        </p:nvSpPr>
        <p:spPr>
          <a:xfrm rot="16200000">
            <a:off x="7773041" y="3272243"/>
            <a:ext cx="683677" cy="1828798"/>
          </a:xfrm>
          <a:prstGeom prst="leftBrace">
            <a:avLst>
              <a:gd name="adj1" fmla="val 141071"/>
              <a:gd name="adj2" fmla="val 50000"/>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6200000">
            <a:off x="3239142" y="643341"/>
            <a:ext cx="683677" cy="7086601"/>
          </a:xfrm>
          <a:prstGeom prst="leftBrace">
            <a:avLst>
              <a:gd name="adj1" fmla="val 141071"/>
              <a:gd name="adj2" fmla="val 50000"/>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7679" y="5486400"/>
            <a:ext cx="9106321" cy="1384995"/>
          </a:xfrm>
          <a:prstGeom prst="rect">
            <a:avLst/>
          </a:prstGeom>
          <a:noFill/>
        </p:spPr>
        <p:txBody>
          <a:bodyPr wrap="square" rtlCol="0">
            <a:spAutoFit/>
          </a:bodyPr>
          <a:lstStyle/>
          <a:p>
            <a:pPr algn="ctr"/>
            <a:r>
              <a:rPr lang="en-US" sz="2800" dirty="0" smtClean="0"/>
              <a:t>The multicellular </a:t>
            </a:r>
            <a:r>
              <a:rPr lang="en-US" sz="2800" dirty="0" err="1" smtClean="0"/>
              <a:t>propagules</a:t>
            </a:r>
            <a:r>
              <a:rPr lang="en-US" sz="2800" dirty="0" smtClean="0"/>
              <a:t> turn out to be functionally juvenile, meaning they have to grow back to their parent size before they can reproduce themselves</a:t>
            </a:r>
            <a:endParaRPr lang="en-US" sz="2800" dirty="0"/>
          </a:p>
        </p:txBody>
      </p:sp>
    </p:spTree>
    <p:extLst>
      <p:ext uri="{BB962C8B-B14F-4D97-AF65-F5344CB8AC3E}">
        <p14:creationId xmlns:p14="http://schemas.microsoft.com/office/powerpoint/2010/main" val="12687830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steps are required for the transition to multicellularity</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87" y="1447800"/>
            <a:ext cx="709741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87925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B0F0"/>
                </a:solidFill>
              </a:rPr>
              <a:t>Step 1 </a:t>
            </a:r>
            <a:r>
              <a:rPr lang="en-US" dirty="0" smtClean="0"/>
              <a:t>– the evolution of clusters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87" y="1447800"/>
            <a:ext cx="709741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90800" y="1447800"/>
            <a:ext cx="5791200" cy="45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19400" y="1600200"/>
            <a:ext cx="6324600"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The first step in this transition is the evolution of cluster formation from single-celled ancestors</a:t>
            </a:r>
          </a:p>
          <a:p>
            <a:pPr marL="457200" indent="-457200">
              <a:buFont typeface="Arial" panose="020B0604020202020204" pitchFamily="34" charset="0"/>
              <a:buChar char="•"/>
            </a:pPr>
            <a:r>
              <a:rPr lang="en-US" sz="2800" dirty="0" smtClean="0"/>
              <a:t>This could be beneficial for many reason in nature:</a:t>
            </a:r>
          </a:p>
          <a:p>
            <a:pPr marL="914400" lvl="1" indent="-457200">
              <a:buFont typeface="Arial" panose="020B0604020202020204" pitchFamily="34" charset="0"/>
              <a:buChar char="•"/>
            </a:pPr>
            <a:r>
              <a:rPr lang="en-US" sz="2800" dirty="0" smtClean="0"/>
              <a:t>Predator evasion</a:t>
            </a:r>
          </a:p>
          <a:p>
            <a:pPr marL="914400" lvl="1" indent="-457200">
              <a:buFont typeface="Arial" panose="020B0604020202020204" pitchFamily="34" charset="0"/>
              <a:buChar char="•"/>
            </a:pPr>
            <a:r>
              <a:rPr lang="en-US" sz="2800" dirty="0" smtClean="0"/>
              <a:t>Metabolic cooperation</a:t>
            </a:r>
          </a:p>
          <a:p>
            <a:pPr marL="914400" lvl="1" indent="-457200">
              <a:buFont typeface="Arial" panose="020B0604020202020204" pitchFamily="34" charset="0"/>
              <a:buChar char="•"/>
            </a:pPr>
            <a:r>
              <a:rPr lang="en-US" sz="2800" dirty="0" smtClean="0"/>
              <a:t>UV resistance</a:t>
            </a:r>
          </a:p>
          <a:p>
            <a:pPr lvl="1"/>
            <a:endParaRPr lang="en-US" sz="2800" dirty="0" smtClean="0"/>
          </a:p>
          <a:p>
            <a:endParaRPr lang="en-US" sz="2800"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2107" y="5334000"/>
            <a:ext cx="1404293" cy="126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486400" y="5511968"/>
            <a:ext cx="3048000" cy="1015663"/>
          </a:xfrm>
          <a:prstGeom prst="rect">
            <a:avLst/>
          </a:prstGeom>
          <a:noFill/>
        </p:spPr>
        <p:txBody>
          <a:bodyPr wrap="square" rtlCol="0">
            <a:spAutoFit/>
          </a:bodyPr>
          <a:lstStyle/>
          <a:p>
            <a:r>
              <a:rPr lang="en-US" sz="2000" dirty="0" smtClean="0"/>
              <a:t>Y55 - Unicellular </a:t>
            </a:r>
            <a:r>
              <a:rPr lang="en-US" sz="2000" i="1" dirty="0" smtClean="0"/>
              <a:t>Saccharomyces </a:t>
            </a:r>
            <a:r>
              <a:rPr lang="en-US" sz="2000" i="1" dirty="0" err="1" smtClean="0"/>
              <a:t>cerevisiae</a:t>
            </a:r>
            <a:r>
              <a:rPr lang="en-US" sz="2000" i="1" dirty="0" smtClean="0"/>
              <a:t> </a:t>
            </a:r>
            <a:r>
              <a:rPr lang="en-US" sz="2000" dirty="0" smtClean="0"/>
              <a:t>(bakers yeast)</a:t>
            </a:r>
            <a:endParaRPr lang="en-US" sz="2000" dirty="0"/>
          </a:p>
        </p:txBody>
      </p:sp>
    </p:spTree>
    <p:extLst>
      <p:ext uri="{BB962C8B-B14F-4D97-AF65-F5344CB8AC3E}">
        <p14:creationId xmlns:p14="http://schemas.microsoft.com/office/powerpoint/2010/main" val="3569821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B0F0"/>
                </a:solidFill>
              </a:rPr>
              <a:t>Step 2 </a:t>
            </a:r>
            <a:r>
              <a:rPr lang="en-US" dirty="0" smtClean="0"/>
              <a:t>– multicellular yeast adapt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87" y="1447800"/>
            <a:ext cx="709741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90800" y="1295400"/>
            <a:ext cx="6324600" cy="434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43200" y="2362200"/>
            <a:ext cx="4953000" cy="1938992"/>
          </a:xfrm>
          <a:prstGeom prst="rect">
            <a:avLst/>
          </a:prstGeom>
          <a:noFill/>
        </p:spPr>
        <p:txBody>
          <a:bodyPr wrap="square" rtlCol="0">
            <a:spAutoFit/>
          </a:bodyPr>
          <a:lstStyle/>
          <a:p>
            <a:pPr algn="ctr"/>
            <a:r>
              <a:rPr lang="en-US" sz="4000" dirty="0" smtClean="0"/>
              <a:t>Three things must be true for multicellular yeast to adapt</a:t>
            </a:r>
            <a:endParaRPr lang="en-US" sz="4000" dirty="0"/>
          </a:p>
        </p:txBody>
      </p:sp>
    </p:spTree>
    <p:extLst>
      <p:ext uri="{BB962C8B-B14F-4D97-AF65-F5344CB8AC3E}">
        <p14:creationId xmlns:p14="http://schemas.microsoft.com/office/powerpoint/2010/main" val="6820059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Clusters must vary from one another</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87" y="1447800"/>
            <a:ext cx="709741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343400" y="1295400"/>
            <a:ext cx="4571999" cy="434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743200" y="1447800"/>
            <a:ext cx="5943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198883" y="3019887"/>
            <a:ext cx="1516117" cy="461665"/>
          </a:xfrm>
          <a:prstGeom prst="rect">
            <a:avLst/>
          </a:prstGeom>
          <a:noFill/>
        </p:spPr>
        <p:txBody>
          <a:bodyPr wrap="square" rtlCol="0">
            <a:spAutoFit/>
          </a:bodyPr>
          <a:lstStyle/>
          <a:p>
            <a:r>
              <a:rPr lang="en-US" sz="2400" dirty="0" smtClean="0"/>
              <a:t>Snowflake</a:t>
            </a:r>
            <a:endParaRPr lang="en-US" sz="2400" dirty="0"/>
          </a:p>
        </p:txBody>
      </p:sp>
      <p:sp>
        <p:nvSpPr>
          <p:cNvPr id="10" name="TextBox 9"/>
          <p:cNvSpPr txBox="1"/>
          <p:nvPr/>
        </p:nvSpPr>
        <p:spPr>
          <a:xfrm>
            <a:off x="4198883" y="4343399"/>
            <a:ext cx="2179583" cy="830997"/>
          </a:xfrm>
          <a:prstGeom prst="rect">
            <a:avLst/>
          </a:prstGeom>
          <a:noFill/>
        </p:spPr>
        <p:txBody>
          <a:bodyPr wrap="square" rtlCol="0">
            <a:spAutoFit/>
          </a:bodyPr>
          <a:lstStyle/>
          <a:p>
            <a:r>
              <a:rPr lang="en-US" sz="2400" dirty="0" smtClean="0"/>
              <a:t>Not snowflake (clumpy yeast)</a:t>
            </a:r>
          </a:p>
        </p:txBody>
      </p:sp>
    </p:spTree>
    <p:extLst>
      <p:ext uri="{BB962C8B-B14F-4D97-AF65-F5344CB8AC3E}">
        <p14:creationId xmlns:p14="http://schemas.microsoft.com/office/powerpoint/2010/main" val="27519731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4000" dirty="0" err="1" smtClean="0"/>
              <a:t>Multicellularity</a:t>
            </a:r>
            <a:r>
              <a:rPr lang="en-US" sz="4000" dirty="0" smtClean="0"/>
              <a:t> has evolved at least 25 times in the history of life!</a:t>
            </a:r>
            <a:endParaRPr lang="en-US" sz="40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7701832" cy="5011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124200" y="6550223"/>
            <a:ext cx="6172200" cy="307777"/>
          </a:xfrm>
          <a:prstGeom prst="rect">
            <a:avLst/>
          </a:prstGeom>
          <a:noFill/>
        </p:spPr>
        <p:txBody>
          <a:bodyPr wrap="square" rtlCol="0">
            <a:spAutoFit/>
          </a:bodyPr>
          <a:lstStyle/>
          <a:p>
            <a:r>
              <a:rPr lang="en-US" sz="1400" dirty="0" err="1"/>
              <a:t>Grosberg</a:t>
            </a:r>
            <a:r>
              <a:rPr lang="en-US" sz="1400" dirty="0"/>
              <a:t> R. K., and R. R. </a:t>
            </a:r>
            <a:r>
              <a:rPr lang="en-US" sz="1400" dirty="0" err="1"/>
              <a:t>Strathmann</a:t>
            </a:r>
            <a:r>
              <a:rPr lang="en-US" sz="1400" dirty="0"/>
              <a:t>. 2007. </a:t>
            </a:r>
            <a:r>
              <a:rPr lang="en-US" sz="1400" i="1" dirty="0" err="1"/>
              <a:t>Annu</a:t>
            </a:r>
            <a:r>
              <a:rPr lang="en-US" sz="1400" i="1" dirty="0"/>
              <a:t>. Rev. Ecol. </a:t>
            </a:r>
            <a:r>
              <a:rPr lang="en-US" sz="1400" i="1" dirty="0" err="1"/>
              <a:t>Evol</a:t>
            </a:r>
            <a:r>
              <a:rPr lang="en-US" sz="1400" i="1" dirty="0"/>
              <a:t>. Syst.</a:t>
            </a:r>
            <a:r>
              <a:rPr lang="en-US" sz="1400" dirty="0"/>
              <a:t> </a:t>
            </a:r>
            <a:r>
              <a:rPr lang="en-US" sz="1400" dirty="0" smtClean="0"/>
              <a:t>38:621-654</a:t>
            </a:r>
            <a:endParaRPr lang="en-US" sz="1400" dirty="0"/>
          </a:p>
        </p:txBody>
      </p:sp>
    </p:spTree>
    <p:extLst>
      <p:ext uri="{BB962C8B-B14F-4D97-AF65-F5344CB8AC3E}">
        <p14:creationId xmlns:p14="http://schemas.microsoft.com/office/powerpoint/2010/main" val="15978758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Cluster variation must be heritable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87" y="1447800"/>
            <a:ext cx="709741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943601" y="1295400"/>
            <a:ext cx="3048000" cy="434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743200" y="1485900"/>
            <a:ext cx="5943600"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19800" y="2743200"/>
            <a:ext cx="2971801" cy="830997"/>
          </a:xfrm>
          <a:prstGeom prst="rect">
            <a:avLst/>
          </a:prstGeom>
          <a:noFill/>
        </p:spPr>
        <p:txBody>
          <a:bodyPr wrap="square" rtlCol="0">
            <a:spAutoFit/>
          </a:bodyPr>
          <a:lstStyle/>
          <a:p>
            <a:r>
              <a:rPr lang="en-US" sz="2400" dirty="0" smtClean="0"/>
              <a:t>Snowflake yeast make more snowflake yeast</a:t>
            </a:r>
            <a:endParaRPr lang="en-US" sz="2400" dirty="0"/>
          </a:p>
        </p:txBody>
      </p:sp>
      <p:sp>
        <p:nvSpPr>
          <p:cNvPr id="9" name="TextBox 8"/>
          <p:cNvSpPr txBox="1"/>
          <p:nvPr/>
        </p:nvSpPr>
        <p:spPr>
          <a:xfrm>
            <a:off x="6019799" y="4350603"/>
            <a:ext cx="2971801" cy="830997"/>
          </a:xfrm>
          <a:prstGeom prst="rect">
            <a:avLst/>
          </a:prstGeom>
          <a:noFill/>
        </p:spPr>
        <p:txBody>
          <a:bodyPr wrap="square" rtlCol="0">
            <a:spAutoFit/>
          </a:bodyPr>
          <a:lstStyle/>
          <a:p>
            <a:r>
              <a:rPr lang="en-US" sz="2400" dirty="0" smtClean="0"/>
              <a:t>Clumpy yeast make more clumpy yeast</a:t>
            </a:r>
            <a:endParaRPr lang="en-US" sz="2400" dirty="0"/>
          </a:p>
        </p:txBody>
      </p:sp>
    </p:spTree>
    <p:extLst>
      <p:ext uri="{BB962C8B-B14F-4D97-AF65-F5344CB8AC3E}">
        <p14:creationId xmlns:p14="http://schemas.microsoft.com/office/powerpoint/2010/main" val="27928856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a:bodyPr>
          <a:lstStyle/>
          <a:p>
            <a:r>
              <a:rPr lang="en-US" dirty="0" smtClean="0"/>
              <a:t>Cluster variation much affect fitness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87" y="1447800"/>
            <a:ext cx="709741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6172200"/>
            <a:ext cx="9144000" cy="430887"/>
          </a:xfrm>
          <a:prstGeom prst="rect">
            <a:avLst/>
          </a:prstGeom>
          <a:noFill/>
        </p:spPr>
        <p:txBody>
          <a:bodyPr wrap="square" rtlCol="0">
            <a:spAutoFit/>
          </a:bodyPr>
          <a:lstStyle/>
          <a:p>
            <a:pPr algn="ctr"/>
            <a:r>
              <a:rPr lang="en-US" sz="2200" dirty="0" smtClean="0"/>
              <a:t>The </a:t>
            </a:r>
            <a:r>
              <a:rPr lang="en-US" sz="2200" dirty="0" smtClean="0">
                <a:solidFill>
                  <a:srgbClr val="FF0000"/>
                </a:solidFill>
              </a:rPr>
              <a:t>three components </a:t>
            </a:r>
            <a:r>
              <a:rPr lang="en-US" sz="2200" dirty="0" smtClean="0"/>
              <a:t>of </a:t>
            </a:r>
            <a:r>
              <a:rPr lang="en-US" sz="2200" dirty="0" smtClean="0">
                <a:solidFill>
                  <a:srgbClr val="00B0F0"/>
                </a:solidFill>
              </a:rPr>
              <a:t>Step 2</a:t>
            </a:r>
            <a:r>
              <a:rPr lang="en-US" sz="2200" dirty="0" smtClean="0"/>
              <a:t> are known as </a:t>
            </a:r>
            <a:r>
              <a:rPr lang="en-US" sz="2200" b="1" i="1" dirty="0" smtClean="0"/>
              <a:t>evolution via natural selection.</a:t>
            </a:r>
            <a:endParaRPr lang="en-US" sz="2200" b="1" dirty="0"/>
          </a:p>
        </p:txBody>
      </p:sp>
      <p:sp>
        <p:nvSpPr>
          <p:cNvPr id="7" name="Rectangle 6"/>
          <p:cNvSpPr/>
          <p:nvPr/>
        </p:nvSpPr>
        <p:spPr>
          <a:xfrm>
            <a:off x="2590800" y="1447800"/>
            <a:ext cx="5257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7119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Has </a:t>
            </a:r>
            <a:r>
              <a:rPr lang="en-US" sz="4900" b="1" dirty="0" smtClean="0">
                <a:solidFill>
                  <a:srgbClr val="00B0F0"/>
                </a:solidFill>
              </a:rPr>
              <a:t>Step 2</a:t>
            </a:r>
            <a:r>
              <a:rPr lang="en-US" dirty="0" smtClean="0"/>
              <a:t> occurred? Do multicellular yeast adapt?</a:t>
            </a:r>
            <a:endParaRPr lang="en-US" dirty="0"/>
          </a:p>
        </p:txBody>
      </p:sp>
      <p:sp>
        <p:nvSpPr>
          <p:cNvPr id="6" name="TextBox 5"/>
          <p:cNvSpPr txBox="1"/>
          <p:nvPr/>
        </p:nvSpPr>
        <p:spPr>
          <a:xfrm>
            <a:off x="5105400" y="2201882"/>
            <a:ext cx="3962400"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Large clusters grow slowly, because internal cells don’t get much food. </a:t>
            </a:r>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r>
              <a:rPr lang="en-US" sz="2800" b="1" dirty="0" smtClean="0"/>
              <a:t>One possible adaptation for big snowflake yeast: </a:t>
            </a:r>
            <a:r>
              <a:rPr lang="en-US" sz="2800" dirty="0" smtClean="0"/>
              <a:t>make smaller propagules that grow faster!</a:t>
            </a:r>
            <a:endParaRPr lang="en-US" sz="28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5003602" cy="5079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a:off x="4572000" y="4038600"/>
            <a:ext cx="990600"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 name="Rectangle 2"/>
          <p:cNvSpPr/>
          <p:nvPr/>
        </p:nvSpPr>
        <p:spPr>
          <a:xfrm>
            <a:off x="2133600" y="3276600"/>
            <a:ext cx="444401"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0379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fontScale="90000"/>
          </a:bodyPr>
          <a:lstStyle/>
          <a:p>
            <a:r>
              <a:rPr lang="en-US" dirty="0" smtClean="0"/>
              <a:t>How do you make smaller propagules?</a:t>
            </a:r>
            <a:endParaRPr lang="en-US" dirty="0"/>
          </a:p>
        </p:txBody>
      </p:sp>
      <p:pic>
        <p:nvPicPr>
          <p:cNvPr id="5" name="Picture 2"/>
          <p:cNvPicPr>
            <a:picLocks noGrp="1" noChangeAspect="1" noChangeArrowheads="1"/>
          </p:cNvPicPr>
          <p:nvPr>
            <p:ph idx="1"/>
          </p:nvPr>
        </p:nvPicPr>
        <p:blipFill>
          <a:blip r:embed="rId3" cstate="print"/>
          <a:srcRect/>
          <a:stretch>
            <a:fillRect/>
          </a:stretch>
        </p:blipFill>
        <p:spPr bwMode="auto">
          <a:xfrm>
            <a:off x="4540508" y="1600201"/>
            <a:ext cx="4603492" cy="3598043"/>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0" y="1600200"/>
            <a:ext cx="4648200" cy="3607559"/>
          </a:xfrm>
          <a:prstGeom prst="rect">
            <a:avLst/>
          </a:prstGeom>
          <a:noFill/>
          <a:ln w="9525">
            <a:noFill/>
            <a:miter lim="800000"/>
            <a:headEnd/>
            <a:tailEnd/>
          </a:ln>
        </p:spPr>
      </p:pic>
      <p:sp>
        <p:nvSpPr>
          <p:cNvPr id="7" name="TextBox 6"/>
          <p:cNvSpPr txBox="1"/>
          <p:nvPr/>
        </p:nvSpPr>
        <p:spPr>
          <a:xfrm>
            <a:off x="126999" y="5486400"/>
            <a:ext cx="8933543" cy="400110"/>
          </a:xfrm>
          <a:prstGeom prst="rect">
            <a:avLst/>
          </a:prstGeom>
          <a:noFill/>
        </p:spPr>
        <p:txBody>
          <a:bodyPr wrap="square" rtlCol="0">
            <a:spAutoFit/>
          </a:bodyPr>
          <a:lstStyle/>
          <a:p>
            <a:pPr algn="ctr"/>
            <a:r>
              <a:rPr lang="en-US" sz="2000" b="1" dirty="0">
                <a:solidFill>
                  <a:srgbClr val="FF0000"/>
                </a:solidFill>
              </a:rPr>
              <a:t>d</a:t>
            </a:r>
            <a:r>
              <a:rPr lang="en-US" sz="2000" b="1" dirty="0" smtClean="0">
                <a:solidFill>
                  <a:srgbClr val="FF0000"/>
                </a:solidFill>
              </a:rPr>
              <a:t>ead          </a:t>
            </a:r>
            <a:r>
              <a:rPr lang="en-US" sz="2000" b="1" dirty="0" smtClean="0">
                <a:solidFill>
                  <a:srgbClr val="008000"/>
                </a:solidFill>
              </a:rPr>
              <a:t>apoptotic, but alive          </a:t>
            </a:r>
            <a:r>
              <a:rPr lang="en-US" sz="2000" b="1" dirty="0" smtClean="0">
                <a:solidFill>
                  <a:schemeClr val="accent6">
                    <a:lumMod val="75000"/>
                  </a:schemeClr>
                </a:solidFill>
              </a:rPr>
              <a:t>apoptotic and dying</a:t>
            </a:r>
            <a:endParaRPr lang="en-US" sz="2000" b="1" dirty="0"/>
          </a:p>
        </p:txBody>
      </p:sp>
      <p:sp>
        <p:nvSpPr>
          <p:cNvPr id="9" name="TextBox 8"/>
          <p:cNvSpPr txBox="1"/>
          <p:nvPr/>
        </p:nvSpPr>
        <p:spPr>
          <a:xfrm>
            <a:off x="126999" y="5867400"/>
            <a:ext cx="8864601" cy="830997"/>
          </a:xfrm>
          <a:prstGeom prst="rect">
            <a:avLst/>
          </a:prstGeom>
          <a:noFill/>
        </p:spPr>
        <p:txBody>
          <a:bodyPr wrap="square" rtlCol="0">
            <a:spAutoFit/>
          </a:bodyPr>
          <a:lstStyle/>
          <a:p>
            <a:pPr algn="ctr"/>
            <a:r>
              <a:rPr lang="en-US" sz="2400" dirty="0" smtClean="0"/>
              <a:t>Increasing the rate of apoptosis (programmed cell death) allows large clusters to make smaller, faster growing offspring</a:t>
            </a:r>
            <a:endParaRPr lang="en-US" sz="2400" dirty="0"/>
          </a:p>
        </p:txBody>
      </p:sp>
      <p:sp>
        <p:nvSpPr>
          <p:cNvPr id="2" name="TextBox 1"/>
          <p:cNvSpPr txBox="1"/>
          <p:nvPr/>
        </p:nvSpPr>
        <p:spPr>
          <a:xfrm>
            <a:off x="762000" y="5207759"/>
            <a:ext cx="3200400" cy="369332"/>
          </a:xfrm>
          <a:prstGeom prst="rect">
            <a:avLst/>
          </a:prstGeom>
          <a:noFill/>
        </p:spPr>
        <p:txBody>
          <a:bodyPr wrap="square" rtlCol="0">
            <a:spAutoFit/>
          </a:bodyPr>
          <a:lstStyle/>
          <a:p>
            <a:r>
              <a:rPr lang="en-US" b="1" dirty="0" smtClean="0"/>
              <a:t>First snowflake yeast to evolve</a:t>
            </a:r>
            <a:endParaRPr lang="en-US" b="1" dirty="0"/>
          </a:p>
        </p:txBody>
      </p:sp>
      <p:sp>
        <p:nvSpPr>
          <p:cNvPr id="8" name="TextBox 7"/>
          <p:cNvSpPr txBox="1"/>
          <p:nvPr/>
        </p:nvSpPr>
        <p:spPr>
          <a:xfrm>
            <a:off x="6214241" y="5191993"/>
            <a:ext cx="1828800" cy="369332"/>
          </a:xfrm>
          <a:prstGeom prst="rect">
            <a:avLst/>
          </a:prstGeom>
          <a:noFill/>
        </p:spPr>
        <p:txBody>
          <a:bodyPr wrap="square" rtlCol="0">
            <a:spAutoFit/>
          </a:bodyPr>
          <a:lstStyle/>
          <a:p>
            <a:r>
              <a:rPr lang="en-US" b="1" dirty="0" smtClean="0"/>
              <a:t>Transfer 60 yeast</a:t>
            </a:r>
            <a:endParaRPr lang="en-US" b="1" dirty="0"/>
          </a:p>
        </p:txBody>
      </p:sp>
    </p:spTree>
    <p:extLst>
      <p:ext uri="{BB962C8B-B14F-4D97-AF65-F5344CB8AC3E}">
        <p14:creationId xmlns:p14="http://schemas.microsoft.com/office/powerpoint/2010/main" val="968169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Dead cells act as break-points</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5" t="6482" r="458" b="674"/>
          <a:stretch/>
        </p:blipFill>
        <p:spPr bwMode="auto">
          <a:xfrm>
            <a:off x="152400" y="1745853"/>
            <a:ext cx="5017294" cy="4731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169694" y="1676400"/>
            <a:ext cx="3974306" cy="5170646"/>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t>Cells that die from apoptosis act as break-points within the cluster, making propagules smaller.</a:t>
            </a:r>
          </a:p>
          <a:p>
            <a:endParaRPr lang="en-US" sz="2200" dirty="0" smtClean="0"/>
          </a:p>
          <a:p>
            <a:pPr marL="285750" indent="-285750">
              <a:buFont typeface="Arial" panose="020B0604020202020204" pitchFamily="34" charset="0"/>
              <a:buChar char="•"/>
            </a:pPr>
            <a:r>
              <a:rPr lang="en-US" sz="2200" dirty="0" smtClean="0"/>
              <a:t>This is a </a:t>
            </a:r>
            <a:r>
              <a:rPr lang="en-US" sz="2200" b="1" dirty="0" smtClean="0"/>
              <a:t>cluster-level</a:t>
            </a:r>
            <a:r>
              <a:rPr lang="en-US" sz="2200" dirty="0" smtClean="0"/>
              <a:t> trait because increases the fitness of the cluster, not the individual cells undergoing apoptosis (they pay a cost)!</a:t>
            </a:r>
          </a:p>
          <a:p>
            <a:pPr marL="285750" indent="-285750">
              <a:buFont typeface="Arial" panose="020B0604020202020204" pitchFamily="34" charset="0"/>
              <a:buChar char="•"/>
            </a:pPr>
            <a:endParaRPr lang="en-US" sz="2200" b="1" dirty="0"/>
          </a:p>
          <a:p>
            <a:pPr algn="ctr"/>
            <a:r>
              <a:rPr lang="en-US" sz="2200" b="1" dirty="0" smtClean="0"/>
              <a:t>This is evidence that multicellular yeast are adapting. They can be considered </a:t>
            </a:r>
            <a:r>
              <a:rPr lang="en-US" sz="2200" b="1" dirty="0" err="1" smtClean="0"/>
              <a:t>multicelled</a:t>
            </a:r>
            <a:r>
              <a:rPr lang="en-US" sz="2200" b="1" dirty="0" smtClean="0"/>
              <a:t> individuals.</a:t>
            </a:r>
            <a:endParaRPr lang="en-US" sz="2200" b="1" dirty="0"/>
          </a:p>
        </p:txBody>
      </p:sp>
    </p:spTree>
    <p:extLst>
      <p:ext uri="{BB962C8B-B14F-4D97-AF65-F5344CB8AC3E}">
        <p14:creationId xmlns:p14="http://schemas.microsoft.com/office/powerpoint/2010/main" val="16069490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t>These experiments clearly show that multicellularity can quickly evolve in a test </a:t>
            </a:r>
            <a:r>
              <a:rPr lang="en-US" sz="3200" dirty="0" smtClean="0"/>
              <a:t>tube</a:t>
            </a:r>
            <a:endParaRPr lang="en-US" sz="3200" dirty="0"/>
          </a:p>
        </p:txBody>
      </p:sp>
      <p:pic>
        <p:nvPicPr>
          <p:cNvPr id="1026" name="Picture 2" descr="http://www.tc.umn.edu/~ratcl009/index_htm_files/4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05" y="1981200"/>
            <a:ext cx="8710605" cy="2362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029200"/>
            <a:ext cx="1404293" cy="126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4419600"/>
            <a:ext cx="1295400" cy="646331"/>
          </a:xfrm>
          <a:prstGeom prst="rect">
            <a:avLst/>
          </a:prstGeom>
          <a:noFill/>
        </p:spPr>
        <p:txBody>
          <a:bodyPr wrap="square" rtlCol="0">
            <a:spAutoFit/>
          </a:bodyPr>
          <a:lstStyle/>
          <a:p>
            <a:pPr algn="ctr"/>
            <a:r>
              <a:rPr lang="en-US" dirty="0" smtClean="0"/>
              <a:t>Unicellular ancestor</a:t>
            </a:r>
            <a:endParaRPr lang="en-US" dirty="0"/>
          </a:p>
        </p:txBody>
      </p:sp>
      <p:sp>
        <p:nvSpPr>
          <p:cNvPr id="11" name="TextBox 10"/>
          <p:cNvSpPr txBox="1"/>
          <p:nvPr/>
        </p:nvSpPr>
        <p:spPr>
          <a:xfrm>
            <a:off x="0" y="6336268"/>
            <a:ext cx="2057400" cy="369332"/>
          </a:xfrm>
          <a:prstGeom prst="rect">
            <a:avLst/>
          </a:prstGeom>
          <a:noFill/>
        </p:spPr>
        <p:txBody>
          <a:bodyPr wrap="square" rtlCol="0">
            <a:spAutoFit/>
          </a:bodyPr>
          <a:lstStyle/>
          <a:p>
            <a:r>
              <a:rPr lang="en-US" dirty="0" smtClean="0"/>
              <a:t>0 days of evolution</a:t>
            </a:r>
            <a:endParaRPr lang="en-US" dirty="0"/>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5029200"/>
            <a:ext cx="1371599" cy="126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415048" y="4382869"/>
            <a:ext cx="1295400" cy="646331"/>
          </a:xfrm>
          <a:prstGeom prst="rect">
            <a:avLst/>
          </a:prstGeom>
          <a:noFill/>
        </p:spPr>
        <p:txBody>
          <a:bodyPr wrap="square" rtlCol="0">
            <a:spAutoFit/>
          </a:bodyPr>
          <a:lstStyle/>
          <a:p>
            <a:pPr algn="ctr"/>
            <a:r>
              <a:rPr lang="en-US" dirty="0" smtClean="0"/>
              <a:t>Snowflake yeast</a:t>
            </a:r>
            <a:endParaRPr lang="en-US" dirty="0"/>
          </a:p>
        </p:txBody>
      </p:sp>
      <p:sp>
        <p:nvSpPr>
          <p:cNvPr id="16" name="TextBox 15"/>
          <p:cNvSpPr txBox="1"/>
          <p:nvPr/>
        </p:nvSpPr>
        <p:spPr>
          <a:xfrm>
            <a:off x="7086600" y="6336268"/>
            <a:ext cx="2057400" cy="369332"/>
          </a:xfrm>
          <a:prstGeom prst="rect">
            <a:avLst/>
          </a:prstGeom>
          <a:noFill/>
        </p:spPr>
        <p:txBody>
          <a:bodyPr wrap="square" rtlCol="0">
            <a:spAutoFit/>
          </a:bodyPr>
          <a:lstStyle/>
          <a:p>
            <a:r>
              <a:rPr lang="en-US" dirty="0" smtClean="0"/>
              <a:t>60 days of evolution</a:t>
            </a:r>
            <a:endParaRPr lang="en-US" dirty="0"/>
          </a:p>
        </p:txBody>
      </p:sp>
      <p:cxnSp>
        <p:nvCxnSpPr>
          <p:cNvPr id="20" name="Straight Arrow Connector 19"/>
          <p:cNvCxnSpPr/>
          <p:nvPr/>
        </p:nvCxnSpPr>
        <p:spPr>
          <a:xfrm>
            <a:off x="2057400" y="5663506"/>
            <a:ext cx="50292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1" name="TextBox 20"/>
          <p:cNvSpPr txBox="1"/>
          <p:nvPr/>
        </p:nvSpPr>
        <p:spPr>
          <a:xfrm>
            <a:off x="3124200" y="5039600"/>
            <a:ext cx="2743200" cy="523220"/>
          </a:xfrm>
          <a:prstGeom prst="rect">
            <a:avLst/>
          </a:prstGeom>
          <a:noFill/>
        </p:spPr>
        <p:txBody>
          <a:bodyPr wrap="square" rtlCol="0">
            <a:spAutoFit/>
          </a:bodyPr>
          <a:lstStyle/>
          <a:p>
            <a:r>
              <a:rPr lang="en-US" sz="2800" dirty="0" smtClean="0"/>
              <a:t>300 generations!</a:t>
            </a:r>
            <a:endParaRPr lang="en-US" sz="2800" dirty="0"/>
          </a:p>
        </p:txBody>
      </p:sp>
      <p:sp>
        <p:nvSpPr>
          <p:cNvPr id="22" name="TextBox 21"/>
          <p:cNvSpPr txBox="1"/>
          <p:nvPr/>
        </p:nvSpPr>
        <p:spPr>
          <a:xfrm>
            <a:off x="0" y="1524000"/>
            <a:ext cx="9144000" cy="400110"/>
          </a:xfrm>
          <a:prstGeom prst="rect">
            <a:avLst/>
          </a:prstGeom>
          <a:noFill/>
        </p:spPr>
        <p:txBody>
          <a:bodyPr wrap="square" rtlCol="0">
            <a:spAutoFit/>
          </a:bodyPr>
          <a:lstStyle/>
          <a:p>
            <a:pPr algn="ctr"/>
            <a:r>
              <a:rPr lang="en-US" sz="2000" dirty="0" smtClean="0"/>
              <a:t>Pictures of populations from every week during </a:t>
            </a:r>
            <a:r>
              <a:rPr lang="en-US" sz="2000" dirty="0" smtClean="0"/>
              <a:t>the evolution </a:t>
            </a:r>
            <a:r>
              <a:rPr lang="en-US" sz="2000" dirty="0" smtClean="0"/>
              <a:t>of snowflake yeast</a:t>
            </a:r>
            <a:endParaRPr lang="en-US" sz="2000" dirty="0"/>
          </a:p>
        </p:txBody>
      </p:sp>
    </p:spTree>
    <p:extLst>
      <p:ext uri="{BB962C8B-B14F-4D97-AF65-F5344CB8AC3E}">
        <p14:creationId xmlns:p14="http://schemas.microsoft.com/office/powerpoint/2010/main" val="28845186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Tabletop centrifu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7164" y="1488618"/>
            <a:ext cx="3341236" cy="44549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3500" dirty="0" smtClean="0"/>
              <a:t>But wait! You might be thinking…centrifuges are not found in nature</a:t>
            </a:r>
            <a:endParaRPr lang="en-US" sz="3500" dirty="0"/>
          </a:p>
        </p:txBody>
      </p:sp>
      <p:sp>
        <p:nvSpPr>
          <p:cNvPr id="4" name="AutoShape 2" descr="data:image/jpeg;base64,/9j/4AAQSkZJRgABAQAAAQABAAD/2wCEAAkGBxQTEhUUExQUFBQVFxUUGBgWFxQUFxoXFxUXGBYcFxUYHSggGBolHBUUITEiJSorLi4uFx8zODMsNygtLisBCgoKDg0OGhAQGywkHRwsLCwsLCwsLCwsLCwsLCwsLCwsLCwsLCwsLCwsLC4sLCwsLCwsLCwsLCwsLCwsLCwsL//AABEIAP8AxgMBIgACEQEDEQH/xAAcAAABBAMBAAAAAAAAAAAAAAAAAwQFBgECBwj/xABDEAABAwEFBQQHBQcDBAMAAAABAAIDEQQFEiExBkFRYXETIoGRBzJSobHB0UJicpLwIzNTgrLC4RSi8UNzw9Ikg5P/xAAZAQEBAQEBAQAAAAAAAAAAAAAAAQIDBAX/xAAmEQEBAAICAgIBAwUAAAAAAAAAAQIRITEDEkFRYQSR4QUTIjKB/9oADAMBAAIRAxEAPwDuKEIQCEIQCEIQC0JOmhWXnzWmLLPPcOJPyQZI0BNfcfct2tosMb5rZAIQmt5XhHBGZJntjY3VzjQf5KB0qHenpQs8Fqks743kRuwFwIqXUzoDRoArSpcN6Y3t6RZHkiyRODf4jwBXmA8gU6By5ZbbotEsj5XgY5HukcS5tcTnFx06rNyXTvF3beWGYZTtZx7SrAOr/U96sNntDXtDmOa9p0LSHDzC8rvueZtXYaYRUkOGWvPluTWw35PHITHI5paaEtOZpuxg4h4EKymnrZC89XZ6T7dFQGQSUpQSAOb/ADOpjz44suBXb9m9oYLbC2WB7XVDS5oILo3EVLJGjNrhzVRLIQhAIQhAIQhAIQhAIQhAIQhALBFUOWlKfrLxQZxU1r1Ar8EMbvNa86ZeSzHp5/FbIBCEIGV8XnHZoXzSmjWDdqSTRrWje4kgDmVyW9rwktUnaT5kZsjGbIgdA0b30pV5zO6gyU76TreX2iGzA9xg7Z44udia3ya1/wD+gVXY6ufEkrnnfhvGfLaiMC3am07cWpIHAaeO8/BYbQ+0rXOcyMUwOqXYn4GZfxKZ0GRABFT4Jzdl3Qxx9nHgcDm71XYjzGeXAbglv9E3cG+VFo+7mnVoPkVraSfJlbrgjdmzuHlm3y3eCr7bLarJOJonyROGZkjJA1rQn7TSdWuFNag1VthsTq0Y4tA1rVzfI/KizaMbAS8VaPttrh/mGrfhzVlSxbNjvSyHUjt4bG7QTsyjP/cbrH+IVbqThC6nHIHAFpBBAIINQQdCDvC8yW67ge9HQH2fsnp7J93TVSuxG3U13vwOxSWaveiJ7zDvMRPqnfh9U8iarUrNn09EITK571itMTZoHh8bxUEe8EHNrgciDmCnq0yEIQgEIQgEIQgFh3JZWCg1G7VYAr0+P+EFpOtB01SgQCEIQCEIQca2teTedpruLQOgs8fzJ80wg0UxtzBgvF5P/UEb/AxiP4xlQsGVRwXHLt1x6PIo8WX6/Wa0fZiN1VvElmPKBl2fJZ7NSINUYQrpdmEQoDxTljaDf9T9EhaqGvH3ZJOyz7j4H5JEsMr2uoAF8Qod7NGnp7J93TVVi1xh+6jxlU5Ho4fqnxv0gyz0Vdvi7qnE0d8eTxw68D4dNJDLYzaua7Z8QBdE4jtoqjvD2mVyEgGh0IyOVCPRV13jHaImTQuD45Bia4cOY1BBqCDmCCF5nks4lbUZOGlctNWu4Z+R8VY/RftgbFP2MziLNM6jq/8ASk0D+TScneByoa2VLHoBCELTAQhCAQhCAQhCAQhCAQhCAQhCDnfpXslDBMPvRnqKPZ7u1VMxd6vtAHzXVdvrF2tikprHSUfyHv8A+wvHiuSg91p9klvzHzXLOcumHSQgOY8k7wKPaU8bJUfFRSheAEi811P+AglZGfRFJ0r8k2nh4J44pMoEILRTI5hbzR4m0GZrl0UpdVxdu17sWHCQ0GlamlTv3Cnmoq2wmF7m5ktO40HHgtc65T5QN5WfA8P0DyGuHB32XeOh54eJUXfFkyxjo74A/AHw4KdvKsgOLeCMt3TnzTGzuxMo6h1a4biRVrvA/NTZp1T0P7TG02UwSGs1mwtqTUuiP7txJ1IoWn8IJ1V/XmrYu9TYLxieT3MXYyc4pCBU9DgeebCF6VXSOeUCEIVQIQhAIQhAIQhAIQhAIQhBrIwOBaRUEEEcQciuF2iyGKWWA1qwubnqcByPiBXxXdly70lWHsrU2YDKVoJ/HHRpr/L2fkVnOcNY3lWrO6oTiMHXUDVNG5OI3HPw1Ck7MO7zOZ+ixI3awCN2i1c5ZkbTMabx8x9EkSl4IyXLUlakqT2bsnaTtqO6zvnw9X308ipJtat1gs3ZQsZvAq78RzP08Fz+/JsU0h+8R5ZfJdAvC0YGucdACVzGZ9SSd+a6Z9SMYd7N5jkmVkpWQc2u820/tKeSJnZm995/APEYj/cFzjdRu0Nnya7jVh6Zkf3ea9D7C3kbRd9mlcaudE0PPF7O48/maVwa9mVifyAd+Ugn4FdW9CNpxXcWfwp5Wfmwyf8AkK3ixk6AhCFtgIQhAIWHFJg9eHU/RAqhCEAhCEAhCEGCVXNvLu7eyPoKviPatG/ug4hz7hdlxorFiHEJF0gGmfz/AMIOG4C5lW6s135bikbDezxRr2caluQGYG/ca113K97QbGOxh9lphcc2E4cBJzLTpg301FMq6CWfslG6ARggPGfa4QXF2/8Ak3U6b81iRu3hzk2ypJDqDg4EDz3FbudqTQHfwJ+qnb32WMcbu+HSE1DWNLqtAqXHIEEdDTyVGbZ5WH1jh+9UjTKlMhu4b+KXgxu00JAeqt2zbRHEXH1nmvgMh8z4qgwWynrNqOXe92qk7LeI0ZKR90mv+12iY8LkndprxxDADlvVTkUhPjdqWn3Js6zO5KZbtMbIaFqSZHQcyan9dKDwT42ZyRfFQ5+5TRvZnNFia5tK1BHmCFePQJPWG1M4SRv/ADsI/sVSrwyCsXoKOGa1s4si/wBjpB/ctYpXYEIQtsBCw40WhB10+QQZAGdVkM/RWG55nw+q3QCEIQCEFMrTbw3IZlA8JTWe2NGVa+9RVotROp+iZSWgK6YuaXlvDkf1pRJttJ5fQcFBWi8mRjE9wAG8nluG89M1U7L6SmGcxyQyMjxmMSVDs64auYMwCSBlXULXqS5ZdOlOmJyNDXkCstmIFBSnCi4ftJt/azMTDN2DBhMcZa1xeCK96oOI1qCArnbttHixwyRNDppGnGBUhjmkNeMOvrV5Zb0uOv8AjXrlx+V2kYKONAC7UgAE9SMyq/tdZJpY4xZrMxrWDvUEeOgFGtAdSrANwqTlllnHbPekGgDLYRE4gEOwgNFfsyAeqfDrSivUdqDgCMLgQCCNCDoQRqFMsadVxq0NDXYZoSx+uVY3dSxwpToAkHWNjvUe0/dkGA+Zq33rtdojikbhkaHN4PaHt8iq/eGw1nfnHiiP3TjbXm12YHIELncXSZuZPhli1xtG6veaehOo6FbMvJw9YB3TI+Ry96tNq2OtUNexcJG8GnAT1jf3feVB2uzObUz2dzQMi8MfFQ8zhwDyCmrF3KjjfTTlm07zqPclWOBFWkO6ZpS6djWWyYdlI5gAJkJaKBpFBocyaAUBFcI4ZN71uV8Dy17DhaS1pc0itMsQJpkdcj9pXW2LdN2yDfkrD6GsrbahxY/3TD6qpySvhfgkEgOWUgNW14F4xVzqBwpxCt3oiZ/820OH8N9B1lYfkpO13t1413ISempp13oW2WzyKivvWBnuyGn+EN1y0HxSiAQhCAQhJTvpkgY3pbad1up15BRTn0Sc8lZH14keWQ+CY2+14QtyOOWTFsttFC2m8jmeAJNM8hqmVtttSobaS8uxjMbT+1cO9T7IIrSvGhHn0V3p593O6hheNv7ebtK1jY1zGnXNxbUjcT3SD4KDjs+ORokwA5ux94Mq0ZYqGmobStTqaCgqhY7e1jXMqRiLnBoBdnSpoAKiuvDopS6mDshUg4qufoa76EeAHgu/jkzx1Ly9kmpqIywB8spja9jTpiMjRHXd+0FR3sgOJI0SbrXLHEGtfmHuOVQaurUB28aeSkLslDJndn3DTPAS2u+hAIq3JuWmnAJS94gMLmNo44XHU1NDjJqd58FL487N29M/kwskLi1skjXHf3tCRqa7+JGW6uQCuOyu3jrKWQSjHC4kk544mnUj2m4iMtdacFAWe1tcwtJFSC5rd9WghwDd9R8gouGzPe5zQw4vZAq6g0xU4eQrzTy3HHHU5tatej4ZmvaHMIc1wqCMwRyW2MjTJc79HVrmgaY58ojTACQS051OWgOWXLdvv7nLgxMpejlloByOR47kPblTfnTqmLnJezzaDgR9E0syNLHIyPFgiNHuL3luZLjrlw8hmeafyWsOYS0YhoBTIkdciBx0TOHJ7hzKe0U01K5NfJtEs0j32WUuc6gBimLuQGEd88TmOGS6H6O9nv8ASQufKKWic43tyJYKksjy1IDjWm88AFL2eQB4rvNDX5fVS7FnXLW2GN30FShboQYAWUIQCEIQCaTHM+XuTtMDJ+0e3gQfAgIIC8m4Xl253eH9w81Tr8vClc1fryhFC11cLs6jVp4j6Lmd9XFMJwJBWE5iRpq144A7jxBz16q7efy4/sUuSEu/au0+yPn9EreN0QTmsrKu9oFzT4lpFfFPgaAAaDJJlbkeb2s6UTaW5rPZ3N7NpEhqTVznd3oTQVPwUS9xEZNTV3MjIaZrot4XZFNTtG4sOhq4EDhUHTktLPcsDKERgkaYiXU6A5A89Vn1u+HXHzSY89uZxQywyF7qgvG/PhUfBSt6PL4GO0IBblllmcxxz11V2vm5mWhgaTgLTVrgAacQRXMeWi0sOwT5Iwx0rGtrXEASacMJpTrmrfacbdMPLMlFmuKWN+KJrnRGhaG1cW5DIjU9c1IuglD45omPL9CMJ158Auiz3K2Boa01AAAypoOpTQhJg5XzWcWE4q71YLpvLLA45jQ/JQRySD5qLVcsMrKuhmTiyO1duHx3BQ1xskmAcQWt9o7/AMPE+5T7wGgDQDQalZ29mE3yQh9ZPHGgqcuGf6zSETN58ElO4u1AoPH/AIR0K2KTHMwnSuXkVZFW7s/fM6n+kqyLNWBCEKKEIQgEIQgFXb2mLJi4cvHIKwPcBqq9fTcTieQQPYZmTN/VQVHWuyvjrShYdWkYmnqCooSuY6rTQqTs97h5bjc5lNQMJY78VWk+RGiqdom02CN2EtrEXOLSKlzchWvEa8U0lueUZhokHGM4/dr7lPOgfPNQR9nEx1ceJrhJVlO61pqM+NNPBKRWMOJMb2voaEtcDQ8DTQqzJyy8ONU97aGhBB4HI+RWFeHRvGTjUcHUd8U1dYGHN0UfOjA2p4ClFfZxv6a/FVJtFYrpkACeC6ITrE3zf/7JxFd8bdIwPFx+JT2XDw5Y1DXzK2iroc55oxrnHg0Fx8gugCxs/hsrxwgnzKXDcuA8gp7NZeD2u7VFs+ztok1aIxxec/Boqa9aKcu/ZeKPN9ZXfeFGeDN/iSp0kdeiwSeim3THxY4tXUGqQeK5lKO46pu93nr05qujV5qfGvTgFo5b0SblUpe6v3zfH+kqyKtXT++Z/N/SVZVmrAhCFFCEIQCTmlDRUrclQl63i1jHyvyZGCeZ3ADmTQDqES3XJ495OZSdoixBUGwbeyYnFzI5GAkO7J1SwjUONTmOdFbLp2ks89Ax4DvZd3XeRyPgrcbGMfNhlx8mFugoVHEK4WiyteOagLbdzmnMZcdysrVhrBM5uhI6KUs95vGtCotjEq1v+PmeqG01HeYPrN3eFPFLNtDDuPvKiIhXp8eadRhTS7SIlas428SmjQtwmlL4xzWMQ4JNZTQ2L1oVlYKDR4508kkQlSknKoTcknJVyReVUpxdP75n839JVlVcuGjpnZ5xgE/zVAr4A+5WNZqwIQhRQhCRtU4Y0nwA4ncgb3hP9geP0XKPSxtN2bTFG71CB1mcO7+RuJ34qBXbaG9/9NA6U5vPdYPakdplwGZ6BVK5NmzaY3CQMkFcT+0zD3uzOdDmMs+i3I8/lz/ymPf24xcVmc6TExzo8P2muEbiSDgY1xIGJxB14HXQ2KwX7K4uxx9swOLQ49nBaCQKuAZXDI5oIqAK6cVZb02F7NzhZXmFwcKxyASxCQCoLXEHA4Zd4GoqMlX7LcsrJmMkhLS1ojLsTXxOFaODCBUPkc6jsWeEycsPGzyzLhc8/HnL7LXdG3MkLmxiXHVrHCKb1wHNxAa1DqHQE9FfLs21gk7soMLt4fm3827xAXDbzu82d5tRLu0kBEeMtr2ryWl9Kd1rWhxAPAcQVrZrdaImsbjEowlz2zPjexrQQA5toa7uscXANBOo3hdMs8Z/s5+OZ63hePy9FvskTwC0gA51FC1IOu7hQj4rkVx7QysBdF2sDmODXscWuYSW4u6Rk8UpnQZOGZqr5YNuS0htqicw5d5oNOpac/KquuNxuefHesuKsQsxCUbElbDeUUzcUb2vHI1p1GoTnJTbvNXo1DFmic0C1LE2pFYSpjWuBBpVYK2LVghUaFIvSrkhIURq4qLva8BGKDN505cylL0vERCmrzoOHM8knsvchnf282bAagH7bh/aPfpoEcsst31x7TOxV3ujidJJXFMQ7PXCK0rzNSfEKxoQsuuM1NBCEIoUPej6yhvBoNOpI+SmFUNs3Ojmika6mJpZ+U18fW9yJVL2xt5dbQyTushaMAOji4Al3nlX7nVWGytdH2csczJII2ECNlQ500gwjF7VSTStKDdvWX2+OZuC0Rte3mK05jeDzCjJdksJ7Swz4SMwx5JFeT9R4gnmFvby5ePLHK5Tnf7pmO0zQOka9jHWdrA573Vq+Z+ZDRo8EkDQUG/cudX5asTsI0bmae0eXL5lTd937amsEVrjLC2pBoML3UoO8DhNM9K6qO2Nu4z2jEWh3Zgy4XOw43D1Wk7qu1y3LU4eby33swhW9NipHRRvkD2uDScdGyAdoBiD2OBGgaM6HIZqo3ncc0WLFF/qDjxViw4XUbgjbJGe81jcqBpIpXTIjr7bXO+HDO0NeTLLKyoAbFG44Whza5OLQK571DbTXnE6yMlEBgmmJoDRvdA7z6N1BrkSAd+i55YY5du8y/t48XifFV7ZS72mQdq4GOAGaZ5IAe/FV2f33mg5AcFeL3vAy2UdoyJ75HEx4RUdlRpBaXZipOHOm80Cj7hum02aASNa1zZG4pGEB2VMg5p3U4cVD7QWiWUtMYDA0BrWsODC0NoA3SgoXZc1vX05e1xxu+6jI58LqjHBIKZtxUzoRVuoBBHEZq+bFX1PM58cpDwxrXCQfeOQPGoqdNxVDjvNzhglY11AalzQ1wHeJ0GtXEgihrTM1K6RsRd/ZWYOcKPm/au5AjuN8G0y5lXLpf027nxeFiWhK2Oi0XJ9EELU9SslakqjFVqSskpJ71Rh5UPet6BndbQv9zevPkm96X1q2Pxd/wCv1/5WNndn3Wg431EIPQvPAcuLvLiDhl5Lb64DZ643Wl/aSV7IHM73ngDw4nwHLoMbAAAAAAKADIADQALEUQaA1oAAFABkABpQLdZdMMJjAhCEbCEIQCr221xutUAEdO0Y7G0HKuVCK7joR0VhQiWbcRfaJ4HYJWuqPsvBDqcnbxzzUjYL0aT3XFjuBy9+hXU7wu6KduGVjXjmMxzB1aeYVFvz0eEVdZn4h/DkND0a/Q9DTqs8xz1lOuSjL3DmlkzWyMORBAIPVpyKjbVspC/9pZJTA/XDUlteHtNz6jkoCSWezuwSNc0j7MgOn3Tw6ZKQsN6NcRngduBNPJ2/4rUyZswz4paK97XYnO/1cPasfQOkHeBAyAx6UzORoTwUc+0uvG3Fww4WtJjbIcIOEdxp/E7XxVrst8OGTxjGnOnzTO2bM2S0d6EmzyfcybXnHp+Uhbljjn4c9al3Pr+Te13tPFBI20w9nL6gdjc/G0+thxF1B6oydTvbqKsvhnYatIkBzOA4hurRutATSo0pnRPL+um2RtpOHTRt0kjJdQCtMQOYGe8AVOqhLJI5v7uUhpzdhcWOpxw113ZV4Lh5pnbNdfh9v+k+X9LhhlPNZ7X4ynGp9X7/AITd0xG1zQxFtGkl8n/bbn4BxAHi1dZYFS/Rvd1I32hwoZThbyjYaZdTl0YFdAuvOtV83CY25Z4zUyu5PqfEDytSUErUlHQVWrnLV76chzUJeF9gZR94+0dPAb/h1VZyzmPaRtlsbGKuNOA3noFWLyvUyZVo32Qfid5SHflfhaHSSO4Zn/AHkFbrh2abGQ+Sj5dwGbI+nF3M+HFOnDeXl64iP2e2XMlJJwWs1DDkXc3cG8tT8bu1oAAAoBkAMgByWULLvjhMZqBCEI0EIQgEIQgEIQgFghZQgaW67Y5m4ZWCRvBwBpzHA81Sb69HerrM/wD+uQ/0v+vmugoUs2zcZe3D5m2iyuwSNcw+y8VafwnQj8JT6y3s0+t3Dx3ee7x811u12RkrSyRjXtO5wBHv3qlX36PGmrrM/Cf4byS3wfqPGvgpzGPXLHo3sl7PbTPE39aFYtVzWK1HE5nZyaksOAnrlR3Wleaqtps9osrsMjXRk7jm13Q+q7wzT6w3w0kYxhPEZj6j39VqZM3LHLjKOh2OFrGtYwANaA1oG4AUCWc5QdgtrCB+0Z+Zv1Ti0XrEwetiPBufv0C06+0kSBcoy3XuxmQ77uAOQ6uULbr3fJkO43gN/U7/AIJrY7LJK7DE0uO/gPxHQK6cMvPbxg3t14Pk9Y5cBkPLf4p1dFwyT0J/Zx64iMyPuj5nLqrFdOy7IqOlpLJuH2Aeh16nyVgc2m4nOv6qpaYeG3nM0uy7I7O3DG3WlXauP4in60Yzfv8A1kFusvT0EIQgEIQgEIQgEIQgEIQgEIQgEIQgEIQgStNnZI0te1r2nUOAIPgVTb49HzHVdZndmdcDquYejvWb71d0IzljL25PPdE8H7yNwHtDvN/M2o80Qxudkxrnng0F3wXWEKyuN/Tzfak3Rsk99HWg4G+w094/icMm+GfRW6zQMiYGsaGt3Bo/VTzS5K1pvHl9FHXHCY9DEeHgckNadT/whuZru3fVbo2EIQgEIQgEIQgEIQgEIQ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UUExQUFBQVFxUUGBgWFxQUFxoXFxUXGBYcFxUYHSggGBolHBUUITEiJSorLi4uFx8zODMsNygtLisBCgoKDg0OGhAQGywkHRwsLCwsLCwsLCwsLCwsLCwsLCwsLCwsLCwsLCwsLC4sLCwsLCwsLCwsLCwsLCwsLCwsL//AABEIAP8AxgMBIgACEQEDEQH/xAAcAAABBAMBAAAAAAAAAAAAAAAAAwQFBgECBwj/xABDEAABAwEFBQQHBQcDBAMAAAABAAIDEQQFEiExBkFRYXETIoGRBzJSobHB0UJicpLwIzNTgrLC4RSi8UNzw9Ikg5P/xAAZAQEBAQEBAQAAAAAAAAAAAAAAAQIDBAX/xAAmEQEBAAICAgIBAwUAAAAAAAAAAQIRITEDEkFRYQSR4QUTIjKB/9oADAMBAAIRAxEAPwDuKEIQCEIQCEIQC0JOmhWXnzWmLLPPcOJPyQZI0BNfcfct2tosMb5rZAIQmt5XhHBGZJntjY3VzjQf5KB0qHenpQs8Fqks743kRuwFwIqXUzoDRoArSpcN6Y3t6RZHkiyRODf4jwBXmA8gU6By5ZbbotEsj5XgY5HukcS5tcTnFx06rNyXTvF3beWGYZTtZx7SrAOr/U96sNntDXtDmOa9p0LSHDzC8rvueZtXYaYRUkOGWvPluTWw35PHITHI5paaEtOZpuxg4h4EKymnrZC89XZ6T7dFQGQSUpQSAOb/ADOpjz44suBXb9m9oYLbC2WB7XVDS5oILo3EVLJGjNrhzVRLIQhAIQhAIQhAIQhAIQhAIQhALBFUOWlKfrLxQZxU1r1Ar8EMbvNa86ZeSzHp5/FbIBCEIGV8XnHZoXzSmjWDdqSTRrWje4kgDmVyW9rwktUnaT5kZsjGbIgdA0b30pV5zO6gyU76TreX2iGzA9xg7Z44udia3ya1/wD+gVXY6ufEkrnnfhvGfLaiMC3am07cWpIHAaeO8/BYbQ+0rXOcyMUwOqXYn4GZfxKZ0GRABFT4Jzdl3Qxx9nHgcDm71XYjzGeXAbglv9E3cG+VFo+7mnVoPkVraSfJlbrgjdmzuHlm3y3eCr7bLarJOJonyROGZkjJA1rQn7TSdWuFNag1VthsTq0Y4tA1rVzfI/KizaMbAS8VaPttrh/mGrfhzVlSxbNjvSyHUjt4bG7QTsyjP/cbrH+IVbqThC6nHIHAFpBBAIINQQdCDvC8yW67ge9HQH2fsnp7J93TVSuxG3U13vwOxSWaveiJ7zDvMRPqnfh9U8iarUrNn09EITK571itMTZoHh8bxUEe8EHNrgciDmCnq0yEIQgEIQgEIQgFh3JZWCg1G7VYAr0+P+EFpOtB01SgQCEIQCEIQca2teTedpruLQOgs8fzJ80wg0UxtzBgvF5P/UEb/AxiP4xlQsGVRwXHLt1x6PIo8WX6/Wa0fZiN1VvElmPKBl2fJZ7NSINUYQrpdmEQoDxTljaDf9T9EhaqGvH3ZJOyz7j4H5JEsMr2uoAF8Qod7NGnp7J93TVVi1xh+6jxlU5Ho4fqnxv0gyz0Vdvi7qnE0d8eTxw68D4dNJDLYzaua7Z8QBdE4jtoqjvD2mVyEgGh0IyOVCPRV13jHaImTQuD45Bia4cOY1BBqCDmCCF5nks4lbUZOGlctNWu4Z+R8VY/RftgbFP2MziLNM6jq/8ASk0D+TScneByoa2VLHoBCELTAQhCAQhCAQhCAQhCAQhCAQhCDnfpXslDBMPvRnqKPZ7u1VMxd6vtAHzXVdvrF2tikprHSUfyHv8A+wvHiuSg91p9klvzHzXLOcumHSQgOY8k7wKPaU8bJUfFRSheAEi811P+AglZGfRFJ0r8k2nh4J44pMoEILRTI5hbzR4m0GZrl0UpdVxdu17sWHCQ0GlamlTv3Cnmoq2wmF7m5ktO40HHgtc65T5QN5WfA8P0DyGuHB32XeOh54eJUXfFkyxjo74A/AHw4KdvKsgOLeCMt3TnzTGzuxMo6h1a4biRVrvA/NTZp1T0P7TG02UwSGs1mwtqTUuiP7txJ1IoWn8IJ1V/XmrYu9TYLxieT3MXYyc4pCBU9DgeebCF6VXSOeUCEIVQIQhAIQhAIQhAIQhAIQhBrIwOBaRUEEEcQciuF2iyGKWWA1qwubnqcByPiBXxXdly70lWHsrU2YDKVoJ/HHRpr/L2fkVnOcNY3lWrO6oTiMHXUDVNG5OI3HPw1Ck7MO7zOZ+ixI3awCN2i1c5ZkbTMabx8x9EkSl4IyXLUlakqT2bsnaTtqO6zvnw9X308ipJtat1gs3ZQsZvAq78RzP08Fz+/JsU0h+8R5ZfJdAvC0YGucdACVzGZ9SSd+a6Z9SMYd7N5jkmVkpWQc2u820/tKeSJnZm995/APEYj/cFzjdRu0Nnya7jVh6Zkf3ea9D7C3kbRd9mlcaudE0PPF7O48/maVwa9mVifyAd+Ugn4FdW9CNpxXcWfwp5Wfmwyf8AkK3ixk6AhCFtgIQhAIWHFJg9eHU/RAqhCEAhCEAhCEGCVXNvLu7eyPoKviPatG/ug4hz7hdlxorFiHEJF0gGmfz/AMIOG4C5lW6s135bikbDezxRr2caluQGYG/ca113K97QbGOxh9lphcc2E4cBJzLTpg301FMq6CWfslG6ARggPGfa4QXF2/8Ak3U6b81iRu3hzk2ypJDqDg4EDz3FbudqTQHfwJ+qnb32WMcbu+HSE1DWNLqtAqXHIEEdDTyVGbZ5WH1jh+9UjTKlMhu4b+KXgxu00JAeqt2zbRHEXH1nmvgMh8z4qgwWynrNqOXe92qk7LeI0ZKR90mv+12iY8LkndprxxDADlvVTkUhPjdqWn3Js6zO5KZbtMbIaFqSZHQcyan9dKDwT42ZyRfFQ5+5TRvZnNFia5tK1BHmCFePQJPWG1M4SRv/ADsI/sVSrwyCsXoKOGa1s4si/wBjpB/ctYpXYEIQtsBCw40WhB10+QQZAGdVkM/RWG55nw+q3QCEIQCEFMrTbw3IZlA8JTWe2NGVa+9RVotROp+iZSWgK6YuaXlvDkf1pRJttJ5fQcFBWi8mRjE9wAG8nluG89M1U7L6SmGcxyQyMjxmMSVDs64auYMwCSBlXULXqS5ZdOlOmJyNDXkCstmIFBSnCi4ftJt/azMTDN2DBhMcZa1xeCK96oOI1qCArnbttHixwyRNDppGnGBUhjmkNeMOvrV5Zb0uOv8AjXrlx+V2kYKONAC7UgAE9SMyq/tdZJpY4xZrMxrWDvUEeOgFGtAdSrANwqTlllnHbPekGgDLYRE4gEOwgNFfsyAeqfDrSivUdqDgCMLgQCCNCDoQRqFMsadVxq0NDXYZoSx+uVY3dSxwpToAkHWNjvUe0/dkGA+Zq33rtdojikbhkaHN4PaHt8iq/eGw1nfnHiiP3TjbXm12YHIELncXSZuZPhli1xtG6veaehOo6FbMvJw9YB3TI+Ry96tNq2OtUNexcJG8GnAT1jf3feVB2uzObUz2dzQMi8MfFQ8zhwDyCmrF3KjjfTTlm07zqPclWOBFWkO6ZpS6djWWyYdlI5gAJkJaKBpFBocyaAUBFcI4ZN71uV8Dy17DhaS1pc0itMsQJpkdcj9pXW2LdN2yDfkrD6GsrbahxY/3TD6qpySvhfgkEgOWUgNW14F4xVzqBwpxCt3oiZ/820OH8N9B1lYfkpO13t1413ISempp13oW2WzyKivvWBnuyGn+EN1y0HxSiAQhCAQhJTvpkgY3pbad1up15BRTn0Sc8lZH14keWQ+CY2+14QtyOOWTFsttFC2m8jmeAJNM8hqmVtttSobaS8uxjMbT+1cO9T7IIrSvGhHn0V3p593O6hheNv7ebtK1jY1zGnXNxbUjcT3SD4KDjs+ORokwA5ux94Mq0ZYqGmobStTqaCgqhY7e1jXMqRiLnBoBdnSpoAKiuvDopS6mDshUg4qufoa76EeAHgu/jkzx1Ly9kmpqIywB8spja9jTpiMjRHXd+0FR3sgOJI0SbrXLHEGtfmHuOVQaurUB28aeSkLslDJndn3DTPAS2u+hAIq3JuWmnAJS94gMLmNo44XHU1NDjJqd58FL487N29M/kwskLi1skjXHf3tCRqa7+JGW6uQCuOyu3jrKWQSjHC4kk544mnUj2m4iMtdacFAWe1tcwtJFSC5rd9WghwDd9R8gouGzPe5zQw4vZAq6g0xU4eQrzTy3HHHU5tatej4ZmvaHMIc1wqCMwRyW2MjTJc79HVrmgaY58ojTACQS051OWgOWXLdvv7nLgxMpejlloByOR47kPblTfnTqmLnJezzaDgR9E0syNLHIyPFgiNHuL3luZLjrlw8hmeafyWsOYS0YhoBTIkdciBx0TOHJ7hzKe0U01K5NfJtEs0j32WUuc6gBimLuQGEd88TmOGS6H6O9nv8ASQufKKWic43tyJYKksjy1IDjWm88AFL2eQB4rvNDX5fVS7FnXLW2GN30FShboQYAWUIQCEIQCaTHM+XuTtMDJ+0e3gQfAgIIC8m4Xl253eH9w81Tr8vClc1fryhFC11cLs6jVp4j6Lmd9XFMJwJBWE5iRpq144A7jxBz16q7efy4/sUuSEu/au0+yPn9EreN0QTmsrKu9oFzT4lpFfFPgaAAaDJJlbkeb2s6UTaW5rPZ3N7NpEhqTVznd3oTQVPwUS9xEZNTV3MjIaZrot4XZFNTtG4sOhq4EDhUHTktLPcsDKERgkaYiXU6A5A89Vn1u+HXHzSY89uZxQywyF7qgvG/PhUfBSt6PL4GO0IBblllmcxxz11V2vm5mWhgaTgLTVrgAacQRXMeWi0sOwT5Iwx0rGtrXEASacMJpTrmrfacbdMPLMlFmuKWN+KJrnRGhaG1cW5DIjU9c1IuglD45omPL9CMJ158Auiz3K2Boa01AAAypoOpTQhJg5XzWcWE4q71YLpvLLA45jQ/JQRySD5qLVcsMrKuhmTiyO1duHx3BQ1xskmAcQWt9o7/AMPE+5T7wGgDQDQalZ29mE3yQh9ZPHGgqcuGf6zSETN58ElO4u1AoPH/AIR0K2KTHMwnSuXkVZFW7s/fM6n+kqyLNWBCEKKEIQgEIQgFXb2mLJi4cvHIKwPcBqq9fTcTieQQPYZmTN/VQVHWuyvjrShYdWkYmnqCooSuY6rTQqTs97h5bjc5lNQMJY78VWk+RGiqdom02CN2EtrEXOLSKlzchWvEa8U0lueUZhokHGM4/dr7lPOgfPNQR9nEx1ceJrhJVlO61pqM+NNPBKRWMOJMb2voaEtcDQ8DTQqzJyy8ONU97aGhBB4HI+RWFeHRvGTjUcHUd8U1dYGHN0UfOjA2p4ClFfZxv6a/FVJtFYrpkACeC6ITrE3zf/7JxFd8bdIwPFx+JT2XDw5Y1DXzK2iroc55oxrnHg0Fx8gugCxs/hsrxwgnzKXDcuA8gp7NZeD2u7VFs+ztok1aIxxec/Boqa9aKcu/ZeKPN9ZXfeFGeDN/iSp0kdeiwSeim3THxY4tXUGqQeK5lKO46pu93nr05qujV5qfGvTgFo5b0SblUpe6v3zfH+kqyKtXT++Z/N/SVZVmrAhCFFCEIQCTmlDRUrclQl63i1jHyvyZGCeZ3ADmTQDqES3XJ495OZSdoixBUGwbeyYnFzI5GAkO7J1SwjUONTmOdFbLp2ks89Ax4DvZd3XeRyPgrcbGMfNhlx8mFugoVHEK4WiyteOagLbdzmnMZcdysrVhrBM5uhI6KUs95vGtCotjEq1v+PmeqG01HeYPrN3eFPFLNtDDuPvKiIhXp8eadRhTS7SIlas428SmjQtwmlL4xzWMQ4JNZTQ2L1oVlYKDR4508kkQlSknKoTcknJVyReVUpxdP75n839JVlVcuGjpnZ5xgE/zVAr4A+5WNZqwIQhRQhCRtU4Y0nwA4ncgb3hP9geP0XKPSxtN2bTFG71CB1mcO7+RuJ34qBXbaG9/9NA6U5vPdYPakdplwGZ6BVK5NmzaY3CQMkFcT+0zD3uzOdDmMs+i3I8/lz/ymPf24xcVmc6TExzo8P2muEbiSDgY1xIGJxB14HXQ2KwX7K4uxx9swOLQ49nBaCQKuAZXDI5oIqAK6cVZb02F7NzhZXmFwcKxyASxCQCoLXEHA4Zd4GoqMlX7LcsrJmMkhLS1ojLsTXxOFaODCBUPkc6jsWeEycsPGzyzLhc8/HnL7LXdG3MkLmxiXHVrHCKb1wHNxAa1DqHQE9FfLs21gk7soMLt4fm3827xAXDbzu82d5tRLu0kBEeMtr2ryWl9Kd1rWhxAPAcQVrZrdaImsbjEowlz2zPjexrQQA5toa7uscXANBOo3hdMs8Z/s5+OZ63hePy9FvskTwC0gA51FC1IOu7hQj4rkVx7QysBdF2sDmODXscWuYSW4u6Rk8UpnQZOGZqr5YNuS0htqicw5d5oNOpac/KquuNxuefHesuKsQsxCUbElbDeUUzcUb2vHI1p1GoTnJTbvNXo1DFmic0C1LE2pFYSpjWuBBpVYK2LVghUaFIvSrkhIURq4qLva8BGKDN505cylL0vERCmrzoOHM8knsvchnf282bAagH7bh/aPfpoEcsst31x7TOxV3ujidJJXFMQ7PXCK0rzNSfEKxoQsuuM1NBCEIoUPej6yhvBoNOpI+SmFUNs3Ojmika6mJpZ+U18fW9yJVL2xt5dbQyTushaMAOji4Al3nlX7nVWGytdH2csczJII2ECNlQ500gwjF7VSTStKDdvWX2+OZuC0Rte3mK05jeDzCjJdksJ7Swz4SMwx5JFeT9R4gnmFvby5ePLHK5Tnf7pmO0zQOka9jHWdrA573Vq+Z+ZDRo8EkDQUG/cudX5asTsI0bmae0eXL5lTd937amsEVrjLC2pBoML3UoO8DhNM9K6qO2Nu4z2jEWh3Zgy4XOw43D1Wk7qu1y3LU4eby33swhW9NipHRRvkD2uDScdGyAdoBiD2OBGgaM6HIZqo3ncc0WLFF/qDjxViw4XUbgjbJGe81jcqBpIpXTIjr7bXO+HDO0NeTLLKyoAbFG44Whza5OLQK571DbTXnE6yMlEBgmmJoDRvdA7z6N1BrkSAd+i55YY5du8y/t48XifFV7ZS72mQdq4GOAGaZ5IAe/FV2f33mg5AcFeL3vAy2UdoyJ75HEx4RUdlRpBaXZipOHOm80Cj7hum02aASNa1zZG4pGEB2VMg5p3U4cVD7QWiWUtMYDA0BrWsODC0NoA3SgoXZc1vX05e1xxu+6jI58LqjHBIKZtxUzoRVuoBBHEZq+bFX1PM58cpDwxrXCQfeOQPGoqdNxVDjvNzhglY11AalzQ1wHeJ0GtXEgihrTM1K6RsRd/ZWYOcKPm/au5AjuN8G0y5lXLpf027nxeFiWhK2Oi0XJ9EELU9SslakqjFVqSskpJ71Rh5UPet6BndbQv9zevPkm96X1q2Pxd/wCv1/5WNndn3Wg431EIPQvPAcuLvLiDhl5Lb64DZ643Wl/aSV7IHM73ngDw4nwHLoMbAAAAAAKADIADQALEUQaA1oAAFABkABpQLdZdMMJjAhCEbCEIQCr221xutUAEdO0Y7G0HKuVCK7joR0VhQiWbcRfaJ4HYJWuqPsvBDqcnbxzzUjYL0aT3XFjuBy9+hXU7wu6KduGVjXjmMxzB1aeYVFvz0eEVdZn4h/DkND0a/Q9DTqs8xz1lOuSjL3DmlkzWyMORBAIPVpyKjbVspC/9pZJTA/XDUlteHtNz6jkoCSWezuwSNc0j7MgOn3Tw6ZKQsN6NcRngduBNPJ2/4rUyZswz4paK97XYnO/1cPasfQOkHeBAyAx6UzORoTwUc+0uvG3Fww4WtJjbIcIOEdxp/E7XxVrst8OGTxjGnOnzTO2bM2S0d6EmzyfcybXnHp+Uhbljjn4c9al3Pr+Te13tPFBI20w9nL6gdjc/G0+thxF1B6oydTvbqKsvhnYatIkBzOA4hurRutATSo0pnRPL+um2RtpOHTRt0kjJdQCtMQOYGe8AVOqhLJI5v7uUhpzdhcWOpxw113ZV4Lh5pnbNdfh9v+k+X9LhhlPNZ7X4ynGp9X7/AITd0xG1zQxFtGkl8n/bbn4BxAHi1dZYFS/Rvd1I32hwoZThbyjYaZdTl0YFdAuvOtV83CY25Z4zUyu5PqfEDytSUErUlHQVWrnLV76chzUJeF9gZR94+0dPAb/h1VZyzmPaRtlsbGKuNOA3noFWLyvUyZVo32Qfid5SHflfhaHSSO4Zn/AHkFbrh2abGQ+Sj5dwGbI+nF3M+HFOnDeXl64iP2e2XMlJJwWs1DDkXc3cG8tT8bu1oAAAoBkAMgByWULLvjhMZqBCEI0EIQgEIQgEIQgFghZQgaW67Y5m4ZWCRvBwBpzHA81Sb69HerrM/wD+uQ/0v+vmugoUs2zcZe3D5m2iyuwSNcw+y8VafwnQj8JT6y3s0+t3Dx3ee7x811u12RkrSyRjXtO5wBHv3qlX36PGmrrM/Cf4byS3wfqPGvgpzGPXLHo3sl7PbTPE39aFYtVzWK1HE5nZyaksOAnrlR3Wleaqtps9osrsMjXRk7jm13Q+q7wzT6w3w0kYxhPEZj6j39VqZM3LHLjKOh2OFrGtYwANaA1oG4AUCWc5QdgtrCB+0Z+Zv1Ti0XrEwetiPBufv0C06+0kSBcoy3XuxmQ77uAOQ6uULbr3fJkO43gN/U7/AIJrY7LJK7DE0uO/gPxHQK6cMvPbxg3t14Pk9Y5cBkPLf4p1dFwyT0J/Zx64iMyPuj5nLqrFdOy7IqOlpLJuH2Aeh16nyVgc2m4nOv6qpaYeG3nM0uy7I7O3DG3WlXauP4in60Yzfv8A1kFusvT0EIQgEIQgEIQgEIQgEIQgEIQgEIQgEIQgStNnZI0te1r2nUOAIPgVTb49HzHVdZndmdcDquYejvWb71d0IzljL25PPdE8H7yNwHtDvN/M2o80Qxudkxrnng0F3wXWEKyuN/Tzfak3Rsk99HWg4G+w094/icMm+GfRW6zQMiYGsaGt3Bo/VTzS5K1pvHl9FHXHCY9DEeHgckNadT/whuZru3fVbo2EIQgEIQgEIQgEIQgEIQ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TEhUUExQUFBQVFxUUGBgWFxQUFxoXFxUXGBYcFxUYHSggGBolHBUUITEiJSorLi4uFx8zODMsNygtLisBCgoKDg0OGhAQGywkHRwsLCwsLCwsLCwsLCwsLCwsLCwsLCwsLCwsLCwsLC4sLCwsLCwsLCwsLCwsLCwsLCwsL//AABEIAP8AxgMBIgACEQEDEQH/xAAcAAABBAMBAAAAAAAAAAAAAAAAAwQFBgECBwj/xABDEAABAwEFBQQHBQcDBAMAAAABAAIDEQQFEiExBkFRYXETIoGRBzJSobHB0UJicpLwIzNTgrLC4RSi8UNzw9Ikg5P/xAAZAQEBAQEBAQAAAAAAAAAAAAAAAQIDBAX/xAAmEQEBAAICAgIBAwUAAAAAAAAAAQIRITEDEkFRYQSR4QUTIjKB/9oADAMBAAIRAxEAPwDuKEIQCEIQCEIQC0JOmhWXnzWmLLPPcOJPyQZI0BNfcfct2tosMb5rZAIQmt5XhHBGZJntjY3VzjQf5KB0qHenpQs8Fqks743kRuwFwIqXUzoDRoArSpcN6Y3t6RZHkiyRODf4jwBXmA8gU6By5ZbbotEsj5XgY5HukcS5tcTnFx06rNyXTvF3beWGYZTtZx7SrAOr/U96sNntDXtDmOa9p0LSHDzC8rvueZtXYaYRUkOGWvPluTWw35PHITHI5paaEtOZpuxg4h4EKymnrZC89XZ6T7dFQGQSUpQSAOb/ADOpjz44suBXb9m9oYLbC2WB7XVDS5oILo3EVLJGjNrhzVRLIQhAIQhAIQhAIQhAIQhAIQhALBFUOWlKfrLxQZxU1r1Ar8EMbvNa86ZeSzHp5/FbIBCEIGV8XnHZoXzSmjWDdqSTRrWje4kgDmVyW9rwktUnaT5kZsjGbIgdA0b30pV5zO6gyU76TreX2iGzA9xg7Z44udia3ya1/wD+gVXY6ufEkrnnfhvGfLaiMC3am07cWpIHAaeO8/BYbQ+0rXOcyMUwOqXYn4GZfxKZ0GRABFT4Jzdl3Qxx9nHgcDm71XYjzGeXAbglv9E3cG+VFo+7mnVoPkVraSfJlbrgjdmzuHlm3y3eCr7bLarJOJonyROGZkjJA1rQn7TSdWuFNag1VthsTq0Y4tA1rVzfI/KizaMbAS8VaPttrh/mGrfhzVlSxbNjvSyHUjt4bG7QTsyjP/cbrH+IVbqThC6nHIHAFpBBAIINQQdCDvC8yW67ge9HQH2fsnp7J93TVSuxG3U13vwOxSWaveiJ7zDvMRPqnfh9U8iarUrNn09EITK571itMTZoHh8bxUEe8EHNrgciDmCnq0yEIQgEIQgEIQgFh3JZWCg1G7VYAr0+P+EFpOtB01SgQCEIQCEIQca2teTedpruLQOgs8fzJ80wg0UxtzBgvF5P/UEb/AxiP4xlQsGVRwXHLt1x6PIo8WX6/Wa0fZiN1VvElmPKBl2fJZ7NSINUYQrpdmEQoDxTljaDf9T9EhaqGvH3ZJOyz7j4H5JEsMr2uoAF8Qod7NGnp7J93TVVi1xh+6jxlU5Ho4fqnxv0gyz0Vdvi7qnE0d8eTxw68D4dNJDLYzaua7Z8QBdE4jtoqjvD2mVyEgGh0IyOVCPRV13jHaImTQuD45Bia4cOY1BBqCDmCCF5nks4lbUZOGlctNWu4Z+R8VY/RftgbFP2MziLNM6jq/8ASk0D+TScneByoa2VLHoBCELTAQhCAQhCAQhCAQhCAQhCAQhCDnfpXslDBMPvRnqKPZ7u1VMxd6vtAHzXVdvrF2tikprHSUfyHv8A+wvHiuSg91p9klvzHzXLOcumHSQgOY8k7wKPaU8bJUfFRSheAEi811P+AglZGfRFJ0r8k2nh4J44pMoEILRTI5hbzR4m0GZrl0UpdVxdu17sWHCQ0GlamlTv3Cnmoq2wmF7m5ktO40HHgtc65T5QN5WfA8P0DyGuHB32XeOh54eJUXfFkyxjo74A/AHw4KdvKsgOLeCMt3TnzTGzuxMo6h1a4biRVrvA/NTZp1T0P7TG02UwSGs1mwtqTUuiP7txJ1IoWn8IJ1V/XmrYu9TYLxieT3MXYyc4pCBU9DgeebCF6VXSOeUCEIVQIQhAIQhAIQhAIQhAIQhBrIwOBaRUEEEcQciuF2iyGKWWA1qwubnqcByPiBXxXdly70lWHsrU2YDKVoJ/HHRpr/L2fkVnOcNY3lWrO6oTiMHXUDVNG5OI3HPw1Ck7MO7zOZ+ixI3awCN2i1c5ZkbTMabx8x9EkSl4IyXLUlakqT2bsnaTtqO6zvnw9X308ipJtat1gs3ZQsZvAq78RzP08Fz+/JsU0h+8R5ZfJdAvC0YGucdACVzGZ9SSd+a6Z9SMYd7N5jkmVkpWQc2u820/tKeSJnZm995/APEYj/cFzjdRu0Nnya7jVh6Zkf3ea9D7C3kbRd9mlcaudE0PPF7O48/maVwa9mVifyAd+Ugn4FdW9CNpxXcWfwp5Wfmwyf8AkK3ixk6AhCFtgIQhAIWHFJg9eHU/RAqhCEAhCEAhCEGCVXNvLu7eyPoKviPatG/ug4hz7hdlxorFiHEJF0gGmfz/AMIOG4C5lW6s135bikbDezxRr2caluQGYG/ca113K97QbGOxh9lphcc2E4cBJzLTpg301FMq6CWfslG6ARggPGfa4QXF2/8Ak3U6b81iRu3hzk2ypJDqDg4EDz3FbudqTQHfwJ+qnb32WMcbu+HSE1DWNLqtAqXHIEEdDTyVGbZ5WH1jh+9UjTKlMhu4b+KXgxu00JAeqt2zbRHEXH1nmvgMh8z4qgwWynrNqOXe92qk7LeI0ZKR90mv+12iY8LkndprxxDADlvVTkUhPjdqWn3Js6zO5KZbtMbIaFqSZHQcyan9dKDwT42ZyRfFQ5+5TRvZnNFia5tK1BHmCFePQJPWG1M4SRv/ADsI/sVSrwyCsXoKOGa1s4si/wBjpB/ctYpXYEIQtsBCw40WhB10+QQZAGdVkM/RWG55nw+q3QCEIQCEFMrTbw3IZlA8JTWe2NGVa+9RVotROp+iZSWgK6YuaXlvDkf1pRJttJ5fQcFBWi8mRjE9wAG8nluG89M1U7L6SmGcxyQyMjxmMSVDs64auYMwCSBlXULXqS5ZdOlOmJyNDXkCstmIFBSnCi4ftJt/azMTDN2DBhMcZa1xeCK96oOI1qCArnbttHixwyRNDppGnGBUhjmkNeMOvrV5Zb0uOv8AjXrlx+V2kYKONAC7UgAE9SMyq/tdZJpY4xZrMxrWDvUEeOgFGtAdSrANwqTlllnHbPekGgDLYRE4gEOwgNFfsyAeqfDrSivUdqDgCMLgQCCNCDoQRqFMsadVxq0NDXYZoSx+uVY3dSxwpToAkHWNjvUe0/dkGA+Zq33rtdojikbhkaHN4PaHt8iq/eGw1nfnHiiP3TjbXm12YHIELncXSZuZPhli1xtG6veaehOo6FbMvJw9YB3TI+Ry96tNq2OtUNexcJG8GnAT1jf3feVB2uzObUz2dzQMi8MfFQ8zhwDyCmrF3KjjfTTlm07zqPclWOBFWkO6ZpS6djWWyYdlI5gAJkJaKBpFBocyaAUBFcI4ZN71uV8Dy17DhaS1pc0itMsQJpkdcj9pXW2LdN2yDfkrD6GsrbahxY/3TD6qpySvhfgkEgOWUgNW14F4xVzqBwpxCt3oiZ/820OH8N9B1lYfkpO13t1413ISempp13oW2WzyKivvWBnuyGn+EN1y0HxSiAQhCAQhJTvpkgY3pbad1up15BRTn0Sc8lZH14keWQ+CY2+14QtyOOWTFsttFC2m8jmeAJNM8hqmVtttSobaS8uxjMbT+1cO9T7IIrSvGhHn0V3p593O6hheNv7ebtK1jY1zGnXNxbUjcT3SD4KDjs+ORokwA5ux94Mq0ZYqGmobStTqaCgqhY7e1jXMqRiLnBoBdnSpoAKiuvDopS6mDshUg4qufoa76EeAHgu/jkzx1Ly9kmpqIywB8spja9jTpiMjRHXd+0FR3sgOJI0SbrXLHEGtfmHuOVQaurUB28aeSkLslDJndn3DTPAS2u+hAIq3JuWmnAJS94gMLmNo44XHU1NDjJqd58FL487N29M/kwskLi1skjXHf3tCRqa7+JGW6uQCuOyu3jrKWQSjHC4kk544mnUj2m4iMtdacFAWe1tcwtJFSC5rd9WghwDd9R8gouGzPe5zQw4vZAq6g0xU4eQrzTy3HHHU5tatej4ZmvaHMIc1wqCMwRyW2MjTJc79HVrmgaY58ojTACQS051OWgOWXLdvv7nLgxMpejlloByOR47kPblTfnTqmLnJezzaDgR9E0syNLHIyPFgiNHuL3luZLjrlw8hmeafyWsOYS0YhoBTIkdciBx0TOHJ7hzKe0U01K5NfJtEs0j32WUuc6gBimLuQGEd88TmOGS6H6O9nv8ASQufKKWic43tyJYKksjy1IDjWm88AFL2eQB4rvNDX5fVS7FnXLW2GN30FShboQYAWUIQCEIQCaTHM+XuTtMDJ+0e3gQfAgIIC8m4Xl253eH9w81Tr8vClc1fryhFC11cLs6jVp4j6Lmd9XFMJwJBWE5iRpq144A7jxBz16q7efy4/sUuSEu/au0+yPn9EreN0QTmsrKu9oFzT4lpFfFPgaAAaDJJlbkeb2s6UTaW5rPZ3N7NpEhqTVznd3oTQVPwUS9xEZNTV3MjIaZrot4XZFNTtG4sOhq4EDhUHTktLPcsDKERgkaYiXU6A5A89Vn1u+HXHzSY89uZxQywyF7qgvG/PhUfBSt6PL4GO0IBblllmcxxz11V2vm5mWhgaTgLTVrgAacQRXMeWi0sOwT5Iwx0rGtrXEASacMJpTrmrfacbdMPLMlFmuKWN+KJrnRGhaG1cW5DIjU9c1IuglD45omPL9CMJ158Auiz3K2Boa01AAAypoOpTQhJg5XzWcWE4q71YLpvLLA45jQ/JQRySD5qLVcsMrKuhmTiyO1duHx3BQ1xskmAcQWt9o7/AMPE+5T7wGgDQDQalZ29mE3yQh9ZPHGgqcuGf6zSETN58ElO4u1AoPH/AIR0K2KTHMwnSuXkVZFW7s/fM6n+kqyLNWBCEKKEIQgEIQgFXb2mLJi4cvHIKwPcBqq9fTcTieQQPYZmTN/VQVHWuyvjrShYdWkYmnqCooSuY6rTQqTs97h5bjc5lNQMJY78VWk+RGiqdom02CN2EtrEXOLSKlzchWvEa8U0lueUZhokHGM4/dr7lPOgfPNQR9nEx1ceJrhJVlO61pqM+NNPBKRWMOJMb2voaEtcDQ8DTQqzJyy8ONU97aGhBB4HI+RWFeHRvGTjUcHUd8U1dYGHN0UfOjA2p4ClFfZxv6a/FVJtFYrpkACeC6ITrE3zf/7JxFd8bdIwPFx+JT2XDw5Y1DXzK2iroc55oxrnHg0Fx8gugCxs/hsrxwgnzKXDcuA8gp7NZeD2u7VFs+ztok1aIxxec/Boqa9aKcu/ZeKPN9ZXfeFGeDN/iSp0kdeiwSeim3THxY4tXUGqQeK5lKO46pu93nr05qujV5qfGvTgFo5b0SblUpe6v3zfH+kqyKtXT++Z/N/SVZVmrAhCFFCEIQCTmlDRUrclQl63i1jHyvyZGCeZ3ADmTQDqES3XJ495OZSdoixBUGwbeyYnFzI5GAkO7J1SwjUONTmOdFbLp2ks89Ax4DvZd3XeRyPgrcbGMfNhlx8mFugoVHEK4WiyteOagLbdzmnMZcdysrVhrBM5uhI6KUs95vGtCotjEq1v+PmeqG01HeYPrN3eFPFLNtDDuPvKiIhXp8eadRhTS7SIlas428SmjQtwmlL4xzWMQ4JNZTQ2L1oVlYKDR4508kkQlSknKoTcknJVyReVUpxdP75n839JVlVcuGjpnZ5xgE/zVAr4A+5WNZqwIQhRQhCRtU4Y0nwA4ncgb3hP9geP0XKPSxtN2bTFG71CB1mcO7+RuJ34qBXbaG9/9NA6U5vPdYPakdplwGZ6BVK5NmzaY3CQMkFcT+0zD3uzOdDmMs+i3I8/lz/ymPf24xcVmc6TExzo8P2muEbiSDgY1xIGJxB14HXQ2KwX7K4uxx9swOLQ49nBaCQKuAZXDI5oIqAK6cVZb02F7NzhZXmFwcKxyASxCQCoLXEHA4Zd4GoqMlX7LcsrJmMkhLS1ojLsTXxOFaODCBUPkc6jsWeEycsPGzyzLhc8/HnL7LXdG3MkLmxiXHVrHCKb1wHNxAa1DqHQE9FfLs21gk7soMLt4fm3827xAXDbzu82d5tRLu0kBEeMtr2ryWl9Kd1rWhxAPAcQVrZrdaImsbjEowlz2zPjexrQQA5toa7uscXANBOo3hdMs8Z/s5+OZ63hePy9FvskTwC0gA51FC1IOu7hQj4rkVx7QysBdF2sDmODXscWuYSW4u6Rk8UpnQZOGZqr5YNuS0htqicw5d5oNOpac/KquuNxuefHesuKsQsxCUbElbDeUUzcUb2vHI1p1GoTnJTbvNXo1DFmic0C1LE2pFYSpjWuBBpVYK2LVghUaFIvSrkhIURq4qLva8BGKDN505cylL0vERCmrzoOHM8knsvchnf282bAagH7bh/aPfpoEcsst31x7TOxV3ujidJJXFMQ7PXCK0rzNSfEKxoQsuuM1NBCEIoUPej6yhvBoNOpI+SmFUNs3Ojmika6mJpZ+U18fW9yJVL2xt5dbQyTushaMAOji4Al3nlX7nVWGytdH2csczJII2ECNlQ500gwjF7VSTStKDdvWX2+OZuC0Rte3mK05jeDzCjJdksJ7Swz4SMwx5JFeT9R4gnmFvby5ePLHK5Tnf7pmO0zQOka9jHWdrA573Vq+Z+ZDRo8EkDQUG/cudX5asTsI0bmae0eXL5lTd937amsEVrjLC2pBoML3UoO8DhNM9K6qO2Nu4z2jEWh3Zgy4XOw43D1Wk7qu1y3LU4eby33swhW9NipHRRvkD2uDScdGyAdoBiD2OBGgaM6HIZqo3ncc0WLFF/qDjxViw4XUbgjbJGe81jcqBpIpXTIjr7bXO+HDO0NeTLLKyoAbFG44Whza5OLQK571DbTXnE6yMlEBgmmJoDRvdA7z6N1BrkSAd+i55YY5du8y/t48XifFV7ZS72mQdq4GOAGaZ5IAe/FV2f33mg5AcFeL3vAy2UdoyJ75HEx4RUdlRpBaXZipOHOm80Cj7hum02aASNa1zZG4pGEB2VMg5p3U4cVD7QWiWUtMYDA0BrWsODC0NoA3SgoXZc1vX05e1xxu+6jI58LqjHBIKZtxUzoRVuoBBHEZq+bFX1PM58cpDwxrXCQfeOQPGoqdNxVDjvNzhglY11AalzQ1wHeJ0GtXEgihrTM1K6RsRd/ZWYOcKPm/au5AjuN8G0y5lXLpf027nxeFiWhK2Oi0XJ9EELU9SslakqjFVqSskpJ71Rh5UPet6BndbQv9zevPkm96X1q2Pxd/wCv1/5WNndn3Wg431EIPQvPAcuLvLiDhl5Lb64DZ643Wl/aSV7IHM73ngDw4nwHLoMbAAAAAAKADIADQALEUQaA1oAAFABkABpQLdZdMMJjAhCEbCEIQCr221xutUAEdO0Y7G0HKuVCK7joR0VhQiWbcRfaJ4HYJWuqPsvBDqcnbxzzUjYL0aT3XFjuBy9+hXU7wu6KduGVjXjmMxzB1aeYVFvz0eEVdZn4h/DkND0a/Q9DTqs8xz1lOuSjL3DmlkzWyMORBAIPVpyKjbVspC/9pZJTA/XDUlteHtNz6jkoCSWezuwSNc0j7MgOn3Tw6ZKQsN6NcRngduBNPJ2/4rUyZswz4paK97XYnO/1cPasfQOkHeBAyAx6UzORoTwUc+0uvG3Fww4WtJjbIcIOEdxp/E7XxVrst8OGTxjGnOnzTO2bM2S0d6EmzyfcybXnHp+Uhbljjn4c9al3Pr+Te13tPFBI20w9nL6gdjc/G0+thxF1B6oydTvbqKsvhnYatIkBzOA4hurRutATSo0pnRPL+um2RtpOHTRt0kjJdQCtMQOYGe8AVOqhLJI5v7uUhpzdhcWOpxw113ZV4Lh5pnbNdfh9v+k+X9LhhlPNZ7X4ynGp9X7/AITd0xG1zQxFtGkl8n/bbn4BxAHi1dZYFS/Rvd1I32hwoZThbyjYaZdTl0YFdAuvOtV83CY25Z4zUyu5PqfEDytSUErUlHQVWrnLV76chzUJeF9gZR94+0dPAb/h1VZyzmPaRtlsbGKuNOA3noFWLyvUyZVo32Qfid5SHflfhaHSSO4Zn/AHkFbrh2abGQ+Sj5dwGbI+nF3M+HFOnDeXl64iP2e2XMlJJwWs1DDkXc3cG8tT8bu1oAAAoBkAMgByWULLvjhMZqBCEI0EIQgEIQgEIQgFghZQgaW67Y5m4ZWCRvBwBpzHA81Sb69HerrM/wD+uQ/0v+vmugoUs2zcZe3D5m2iyuwSNcw+y8VafwnQj8JT6y3s0+t3Dx3ee7x811u12RkrSyRjXtO5wBHv3qlX36PGmrrM/Cf4byS3wfqPGvgpzGPXLHo3sl7PbTPE39aFYtVzWK1HE5nZyaksOAnrlR3Wleaqtps9osrsMjXRk7jm13Q+q7wzT6w3w0kYxhPEZj6j39VqZM3LHLjKOh2OFrGtYwANaA1oG4AUCWc5QdgtrCB+0Z+Zv1Ti0XrEwetiPBufv0C06+0kSBcoy3XuxmQ77uAOQ6uULbr3fJkO43gN/U7/AIJrY7LJK7DE0uO/gPxHQK6cMvPbxg3t14Pk9Y5cBkPLf4p1dFwyT0J/Zx64iMyPuj5nLqrFdOy7IqOlpLJuH2Aeh16nyVgc2m4nOv6qpaYeG3nM0uy7I7O3DG3WlXauP4in60Yzfv8A1kFusvT0EIQgEIQgEIQgEIQgEIQgEIQgEIQgEIQgStNnZI0te1r2nUOAIPgVTb49HzHVdZndmdcDquYejvWb71d0IzljL25PPdE8H7yNwHtDvN/M2o80Qxudkxrnng0F3wXWEKyuN/Tzfak3Rsk99HWg4G+w094/icMm+GfRW6zQMiYGsaGt3Bo/VTzS5K1pvHl9FHXHCY9DEeHgckNadT/whuZru3fVbo2EIQgEIQgEIQgEIQgEIQg//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xQTEhUUExQUFBQVFxUUGBgWFxQUFxoXFxUXGBYcFxUYHSggGBolHBUUITEiJSorLi4uFx8zODMsNygtLisBCgoKDg0OGhAQGywkHRwsLCwsLCwsLCwsLCwsLCwsLCwsLCwsLCwsLCwsLC4sLCwsLCwsLCwsLCwsLCwsLCwsL//AABEIAP8AxgMBIgACEQEDEQH/xAAcAAABBAMBAAAAAAAAAAAAAAAAAwQFBgECBwj/xABDEAABAwEFBQQHBQcDBAMAAAABAAIDEQQFEiExBkFRYXETIoGRBzJSobHB0UJicpLwIzNTgrLC4RSi8UNzw9Ikg5P/xAAZAQEBAQEBAQAAAAAAAAAAAAAAAQIDBAX/xAAmEQEBAAICAgIBAwUAAAAAAAAAAQIRITEDEkFRYQSR4QUTIjKB/9oADAMBAAIRAxEAPwDuKEIQCEIQCEIQC0JOmhWXnzWmLLPPcOJPyQZI0BNfcfct2tosMb5rZAIQmt5XhHBGZJntjY3VzjQf5KB0qHenpQs8Fqks743kRuwFwIqXUzoDRoArSpcN6Y3t6RZHkiyRODf4jwBXmA8gU6By5ZbbotEsj5XgY5HukcS5tcTnFx06rNyXTvF3beWGYZTtZx7SrAOr/U96sNntDXtDmOa9p0LSHDzC8rvueZtXYaYRUkOGWvPluTWw35PHITHI5paaEtOZpuxg4h4EKymnrZC89XZ6T7dFQGQSUpQSAOb/ADOpjz44suBXb9m9oYLbC2WB7XVDS5oILo3EVLJGjNrhzVRLIQhAIQhAIQhAIQhAIQhAIQhALBFUOWlKfrLxQZxU1r1Ar8EMbvNa86ZeSzHp5/FbIBCEIGV8XnHZoXzSmjWDdqSTRrWje4kgDmVyW9rwktUnaT5kZsjGbIgdA0b30pV5zO6gyU76TreX2iGzA9xg7Z44udia3ya1/wD+gVXY6ufEkrnnfhvGfLaiMC3am07cWpIHAaeO8/BYbQ+0rXOcyMUwOqXYn4GZfxKZ0GRABFT4Jzdl3Qxx9nHgcDm71XYjzGeXAbglv9E3cG+VFo+7mnVoPkVraSfJlbrgjdmzuHlm3y3eCr7bLarJOJonyROGZkjJA1rQn7TSdWuFNag1VthsTq0Y4tA1rVzfI/KizaMbAS8VaPttrh/mGrfhzVlSxbNjvSyHUjt4bG7QTsyjP/cbrH+IVbqThC6nHIHAFpBBAIINQQdCDvC8yW67ge9HQH2fsnp7J93TVSuxG3U13vwOxSWaveiJ7zDvMRPqnfh9U8iarUrNn09EITK571itMTZoHh8bxUEe8EHNrgciDmCnq0yEIQgEIQgEIQgFh3JZWCg1G7VYAr0+P+EFpOtB01SgQCEIQCEIQca2teTedpruLQOgs8fzJ80wg0UxtzBgvF5P/UEb/AxiP4xlQsGVRwXHLt1x6PIo8WX6/Wa0fZiN1VvElmPKBl2fJZ7NSINUYQrpdmEQoDxTljaDf9T9EhaqGvH3ZJOyz7j4H5JEsMr2uoAF8Qod7NGnp7J93TVVi1xh+6jxlU5Ho4fqnxv0gyz0Vdvi7qnE0d8eTxw68D4dNJDLYzaua7Z8QBdE4jtoqjvD2mVyEgGh0IyOVCPRV13jHaImTQuD45Bia4cOY1BBqCDmCCF5nks4lbUZOGlctNWu4Z+R8VY/RftgbFP2MziLNM6jq/8ASk0D+TScneByoa2VLHoBCELTAQhCAQhCAQhCAQhCAQhCAQhCDnfpXslDBMPvRnqKPZ7u1VMxd6vtAHzXVdvrF2tikprHSUfyHv8A+wvHiuSg91p9klvzHzXLOcumHSQgOY8k7wKPaU8bJUfFRSheAEi811P+AglZGfRFJ0r8k2nh4J44pMoEILRTI5hbzR4m0GZrl0UpdVxdu17sWHCQ0GlamlTv3Cnmoq2wmF7m5ktO40HHgtc65T5QN5WfA8P0DyGuHB32XeOh54eJUXfFkyxjo74A/AHw4KdvKsgOLeCMt3TnzTGzuxMo6h1a4biRVrvA/NTZp1T0P7TG02UwSGs1mwtqTUuiP7txJ1IoWn8IJ1V/XmrYu9TYLxieT3MXYyc4pCBU9DgeebCF6VXSOeUCEIVQIQhAIQhAIQhAIQhAIQhBrIwOBaRUEEEcQciuF2iyGKWWA1qwubnqcByPiBXxXdly70lWHsrU2YDKVoJ/HHRpr/L2fkVnOcNY3lWrO6oTiMHXUDVNG5OI3HPw1Ck7MO7zOZ+ixI3awCN2i1c5ZkbTMabx8x9EkSl4IyXLUlakqT2bsnaTtqO6zvnw9X308ipJtat1gs3ZQsZvAq78RzP08Fz+/JsU0h+8R5ZfJdAvC0YGucdACVzGZ9SSd+a6Z9SMYd7N5jkmVkpWQc2u820/tKeSJnZm995/APEYj/cFzjdRu0Nnya7jVh6Zkf3ea9D7C3kbRd9mlcaudE0PPF7O48/maVwa9mVifyAd+Ugn4FdW9CNpxXcWfwp5Wfmwyf8AkK3ixk6AhCFtgIQhAIWHFJg9eHU/RAqhCEAhCEAhCEGCVXNvLu7eyPoKviPatG/ug4hz7hdlxorFiHEJF0gGmfz/AMIOG4C5lW6s135bikbDezxRr2caluQGYG/ca113K97QbGOxh9lphcc2E4cBJzLTpg301FMq6CWfslG6ARggPGfa4QXF2/8Ak3U6b81iRu3hzk2ypJDqDg4EDz3FbudqTQHfwJ+qnb32WMcbu+HSE1DWNLqtAqXHIEEdDTyVGbZ5WH1jh+9UjTKlMhu4b+KXgxu00JAeqt2zbRHEXH1nmvgMh8z4qgwWynrNqOXe92qk7LeI0ZKR90mv+12iY8LkndprxxDADlvVTkUhPjdqWn3Js6zO5KZbtMbIaFqSZHQcyan9dKDwT42ZyRfFQ5+5TRvZnNFia5tK1BHmCFePQJPWG1M4SRv/ADsI/sVSrwyCsXoKOGa1s4si/wBjpB/ctYpXYEIQtsBCw40WhB10+QQZAGdVkM/RWG55nw+q3QCEIQCEFMrTbw3IZlA8JTWe2NGVa+9RVotROp+iZSWgK6YuaXlvDkf1pRJttJ5fQcFBWi8mRjE9wAG8nluG89M1U7L6SmGcxyQyMjxmMSVDs64auYMwCSBlXULXqS5ZdOlOmJyNDXkCstmIFBSnCi4ftJt/azMTDN2DBhMcZa1xeCK96oOI1qCArnbttHixwyRNDppGnGBUhjmkNeMOvrV5Zb0uOv8AjXrlx+V2kYKONAC7UgAE9SMyq/tdZJpY4xZrMxrWDvUEeOgFGtAdSrANwqTlllnHbPekGgDLYRE4gEOwgNFfsyAeqfDrSivUdqDgCMLgQCCNCDoQRqFMsadVxq0NDXYZoSx+uVY3dSxwpToAkHWNjvUe0/dkGA+Zq33rtdojikbhkaHN4PaHt8iq/eGw1nfnHiiP3TjbXm12YHIELncXSZuZPhli1xtG6veaehOo6FbMvJw9YB3TI+Ry96tNq2OtUNexcJG8GnAT1jf3feVB2uzObUz2dzQMi8MfFQ8zhwDyCmrF3KjjfTTlm07zqPclWOBFWkO6ZpS6djWWyYdlI5gAJkJaKBpFBocyaAUBFcI4ZN71uV8Dy17DhaS1pc0itMsQJpkdcj9pXW2LdN2yDfkrD6GsrbahxY/3TD6qpySvhfgkEgOWUgNW14F4xVzqBwpxCt3oiZ/820OH8N9B1lYfkpO13t1413ISempp13oW2WzyKivvWBnuyGn+EN1y0HxSiAQhCAQhJTvpkgY3pbad1up15BRTn0Sc8lZH14keWQ+CY2+14QtyOOWTFsttFC2m8jmeAJNM8hqmVtttSobaS8uxjMbT+1cO9T7IIrSvGhHn0V3p593O6hheNv7ebtK1jY1zGnXNxbUjcT3SD4KDjs+ORokwA5ux94Mq0ZYqGmobStTqaCgqhY7e1jXMqRiLnBoBdnSpoAKiuvDopS6mDshUg4qufoa76EeAHgu/jkzx1Ly9kmpqIywB8spja9jTpiMjRHXd+0FR3sgOJI0SbrXLHEGtfmHuOVQaurUB28aeSkLslDJndn3DTPAS2u+hAIq3JuWmnAJS94gMLmNo44XHU1NDjJqd58FL487N29M/kwskLi1skjXHf3tCRqa7+JGW6uQCuOyu3jrKWQSjHC4kk544mnUj2m4iMtdacFAWe1tcwtJFSC5rd9WghwDd9R8gouGzPe5zQw4vZAq6g0xU4eQrzTy3HHHU5tatej4ZmvaHMIc1wqCMwRyW2MjTJc79HVrmgaY58ojTACQS051OWgOWXLdvv7nLgxMpejlloByOR47kPblTfnTqmLnJezzaDgR9E0syNLHIyPFgiNHuL3luZLjrlw8hmeafyWsOYS0YhoBTIkdciBx0TOHJ7hzKe0U01K5NfJtEs0j32WUuc6gBimLuQGEd88TmOGS6H6O9nv8ASQufKKWic43tyJYKksjy1IDjWm88AFL2eQB4rvNDX5fVS7FnXLW2GN30FShboQYAWUIQCEIQCaTHM+XuTtMDJ+0e3gQfAgIIC8m4Xl253eH9w81Tr8vClc1fryhFC11cLs6jVp4j6Lmd9XFMJwJBWE5iRpq144A7jxBz16q7efy4/sUuSEu/au0+yPn9EreN0QTmsrKu9oFzT4lpFfFPgaAAaDJJlbkeb2s6UTaW5rPZ3N7NpEhqTVznd3oTQVPwUS9xEZNTV3MjIaZrot4XZFNTtG4sOhq4EDhUHTktLPcsDKERgkaYiXU6A5A89Vn1u+HXHzSY89uZxQywyF7qgvG/PhUfBSt6PL4GO0IBblllmcxxz11V2vm5mWhgaTgLTVrgAacQRXMeWi0sOwT5Iwx0rGtrXEASacMJpTrmrfacbdMPLMlFmuKWN+KJrnRGhaG1cW5DIjU9c1IuglD45omPL9CMJ158Auiz3K2Boa01AAAypoOpTQhJg5XzWcWE4q71YLpvLLA45jQ/JQRySD5qLVcsMrKuhmTiyO1duHx3BQ1xskmAcQWt9o7/AMPE+5T7wGgDQDQalZ29mE3yQh9ZPHGgqcuGf6zSETN58ElO4u1AoPH/AIR0K2KTHMwnSuXkVZFW7s/fM6n+kqyLNWBCEKKEIQgEIQgFXb2mLJi4cvHIKwPcBqq9fTcTieQQPYZmTN/VQVHWuyvjrShYdWkYmnqCooSuY6rTQqTs97h5bjc5lNQMJY78VWk+RGiqdom02CN2EtrEXOLSKlzchWvEa8U0lueUZhokHGM4/dr7lPOgfPNQR9nEx1ceJrhJVlO61pqM+NNPBKRWMOJMb2voaEtcDQ8DTQqzJyy8ONU97aGhBB4HI+RWFeHRvGTjUcHUd8U1dYGHN0UfOjA2p4ClFfZxv6a/FVJtFYrpkACeC6ITrE3zf/7JxFd8bdIwPFx+JT2XDw5Y1DXzK2iroc55oxrnHg0Fx8gugCxs/hsrxwgnzKXDcuA8gp7NZeD2u7VFs+ztok1aIxxec/Boqa9aKcu/ZeKPN9ZXfeFGeDN/iSp0kdeiwSeim3THxY4tXUGqQeK5lKO46pu93nr05qujV5qfGvTgFo5b0SblUpe6v3zfH+kqyKtXT++Z/N/SVZVmrAhCFFCEIQCTmlDRUrclQl63i1jHyvyZGCeZ3ADmTQDqES3XJ495OZSdoixBUGwbeyYnFzI5GAkO7J1SwjUONTmOdFbLp2ks89Ax4DvZd3XeRyPgrcbGMfNhlx8mFugoVHEK4WiyteOagLbdzmnMZcdysrVhrBM5uhI6KUs95vGtCotjEq1v+PmeqG01HeYPrN3eFPFLNtDDuPvKiIhXp8eadRhTS7SIlas428SmjQtwmlL4xzWMQ4JNZTQ2L1oVlYKDR4508kkQlSknKoTcknJVyReVUpxdP75n839JVlVcuGjpnZ5xgE/zVAr4A+5WNZqwIQhRQhCRtU4Y0nwA4ncgb3hP9geP0XKPSxtN2bTFG71CB1mcO7+RuJ34qBXbaG9/9NA6U5vPdYPakdplwGZ6BVK5NmzaY3CQMkFcT+0zD3uzOdDmMs+i3I8/lz/ymPf24xcVmc6TExzo8P2muEbiSDgY1xIGJxB14HXQ2KwX7K4uxx9swOLQ49nBaCQKuAZXDI5oIqAK6cVZb02F7NzhZXmFwcKxyASxCQCoLXEHA4Zd4GoqMlX7LcsrJmMkhLS1ojLsTXxOFaODCBUPkc6jsWeEycsPGzyzLhc8/HnL7LXdG3MkLmxiXHVrHCKb1wHNxAa1DqHQE9FfLs21gk7soMLt4fm3827xAXDbzu82d5tRLu0kBEeMtr2ryWl9Kd1rWhxAPAcQVrZrdaImsbjEowlz2zPjexrQQA5toa7uscXANBOo3hdMs8Z/s5+OZ63hePy9FvskTwC0gA51FC1IOu7hQj4rkVx7QysBdF2sDmODXscWuYSW4u6Rk8UpnQZOGZqr5YNuS0htqicw5d5oNOpac/KquuNxuefHesuKsQsxCUbElbDeUUzcUb2vHI1p1GoTnJTbvNXo1DFmic0C1LE2pFYSpjWuBBpVYK2LVghUaFIvSrkhIURq4qLva8BGKDN505cylL0vERCmrzoOHM8knsvchnf282bAagH7bh/aPfpoEcsst31x7TOxV3ujidJJXFMQ7PXCK0rzNSfEKxoQsuuM1NBCEIoUPej6yhvBoNOpI+SmFUNs3Ojmika6mJpZ+U18fW9yJVL2xt5dbQyTushaMAOji4Al3nlX7nVWGytdH2csczJII2ECNlQ500gwjF7VSTStKDdvWX2+OZuC0Rte3mK05jeDzCjJdksJ7Swz4SMwx5JFeT9R4gnmFvby5ePLHK5Tnf7pmO0zQOka9jHWdrA573Vq+Z+ZDRo8EkDQUG/cudX5asTsI0bmae0eXL5lTd937amsEVrjLC2pBoML3UoO8DhNM9K6qO2Nu4z2jEWh3Zgy4XOw43D1Wk7qu1y3LU4eby33swhW9NipHRRvkD2uDScdGyAdoBiD2OBGgaM6HIZqo3ncc0WLFF/qDjxViw4XUbgjbJGe81jcqBpIpXTIjr7bXO+HDO0NeTLLKyoAbFG44Whza5OLQK571DbTXnE6yMlEBgmmJoDRvdA7z6N1BrkSAd+i55YY5du8y/t48XifFV7ZS72mQdq4GOAGaZ5IAe/FV2f33mg5AcFeL3vAy2UdoyJ75HEx4RUdlRpBaXZipOHOm80Cj7hum02aASNa1zZG4pGEB2VMg5p3U4cVD7QWiWUtMYDA0BrWsODC0NoA3SgoXZc1vX05e1xxu+6jI58LqjHBIKZtxUzoRVuoBBHEZq+bFX1PM58cpDwxrXCQfeOQPGoqdNxVDjvNzhglY11AalzQ1wHeJ0GtXEgihrTM1K6RsRd/ZWYOcKPm/au5AjuN8G0y5lXLpf027nxeFiWhK2Oi0XJ9EELU9SslakqjFVqSskpJ71Rh5UPet6BndbQv9zevPkm96X1q2Pxd/wCv1/5WNndn3Wg431EIPQvPAcuLvLiDhl5Lb64DZ643Wl/aSV7IHM73ngDw4nwHLoMbAAAAAAKADIADQALEUQaA1oAAFABkABpQLdZdMMJjAhCEbCEIQCr221xutUAEdO0Y7G0HKuVCK7joR0VhQiWbcRfaJ4HYJWuqPsvBDqcnbxzzUjYL0aT3XFjuBy9+hXU7wu6KduGVjXjmMxzB1aeYVFvz0eEVdZn4h/DkND0a/Q9DTqs8xz1lOuSjL3DmlkzWyMORBAIPVpyKjbVspC/9pZJTA/XDUlteHtNz6jkoCSWezuwSNc0j7MgOn3Tw6ZKQsN6NcRngduBNPJ2/4rUyZswz4paK97XYnO/1cPasfQOkHeBAyAx6UzORoTwUc+0uvG3Fww4WtJjbIcIOEdxp/E7XxVrst8OGTxjGnOnzTO2bM2S0d6EmzyfcybXnHp+Uhbljjn4c9al3Pr+Te13tPFBI20w9nL6gdjc/G0+thxF1B6oydTvbqKsvhnYatIkBzOA4hurRutATSo0pnRPL+um2RtpOHTRt0kjJdQCtMQOYGe8AVOqhLJI5v7uUhpzdhcWOpxw113ZV4Lh5pnbNdfh9v+k+X9LhhlPNZ7X4ynGp9X7/AITd0xG1zQxFtGkl8n/bbn4BxAHi1dZYFS/Rvd1I32hwoZThbyjYaZdTl0YFdAuvOtV83CY25Z4zUyu5PqfEDytSUErUlHQVWrnLV76chzUJeF9gZR94+0dPAb/h1VZyzmPaRtlsbGKuNOA3noFWLyvUyZVo32Qfid5SHflfhaHSSO4Zn/AHkFbrh2abGQ+Sj5dwGbI+nF3M+HFOnDeXl64iP2e2XMlJJwWs1DDkXc3cG8tT8bu1oAAAoBkAMgByWULLvjhMZqBCEI0EIQgEIQgEIQgFghZQgaW67Y5m4ZWCRvBwBpzHA81Sb69HerrM/wD+uQ/0v+vmugoUs2zcZe3D5m2iyuwSNcw+y8VafwnQj8JT6y3s0+t3Dx3ee7x811u12RkrSyRjXtO5wBHv3qlX36PGmrrM/Cf4byS3wfqPGvgpzGPXLHo3sl7PbTPE39aFYtVzWK1HE5nZyaksOAnrlR3Wleaqtps9osrsMjXRk7jm13Q+q7wzT6w3w0kYxhPEZj6j39VqZM3LHLjKOh2OFrGtYwANaA1oG4AUCWc5QdgtrCB+0Z+Zv1Ti0XrEwetiPBufv0C06+0kSBcoy3XuxmQ77uAOQ6uULbr3fJkO43gN/U7/AIJrY7LJK7DE0uO/gPxHQK6cMvPbxg3t14Pk9Y5cBkPLf4p1dFwyT0J/Zx64iMyPuj5nLqrFdOy7IqOlpLJuH2Aeh16nyVgc2m4nOv6qpaYeG3nM0uy7I7O3DG3WlXauP4in60Yzfv8A1kFusvT0EIQgEIQgEIQgEIQgEIQgEIQgEIQgEIQgStNnZI0te1r2nUOAIPgVTb49HzHVdZndmdcDquYejvWb71d0IzljL25PPdE8H7yNwHtDvN/M2o80Qxudkxrnng0F3wXWEKyuN/Tzfak3Rsk99HWg4G+w094/icMm+GfRW6zQMiYGsaGt3Bo/VTzS5K1pvHl9FHXHCY9DEeHgckNadT/whuZru3fVbo2EIQgEIQgEIQgEIQgEIQg//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Oval 7"/>
          <p:cNvSpPr/>
          <p:nvPr/>
        </p:nvSpPr>
        <p:spPr>
          <a:xfrm>
            <a:off x="3016021" y="2076748"/>
            <a:ext cx="3119850" cy="3048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3380693" y="2789535"/>
            <a:ext cx="2511425" cy="18288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607" y="5943600"/>
            <a:ext cx="9144000" cy="954107"/>
          </a:xfrm>
          <a:prstGeom prst="rect">
            <a:avLst/>
          </a:prstGeom>
          <a:noFill/>
        </p:spPr>
        <p:txBody>
          <a:bodyPr wrap="square" rtlCol="0">
            <a:spAutoFit/>
          </a:bodyPr>
          <a:lstStyle/>
          <a:p>
            <a:pPr algn="ctr"/>
            <a:r>
              <a:rPr lang="en-US" sz="2800" dirty="0" smtClean="0"/>
              <a:t>but… that does not mean that conditions favoring cluster formation don’t exist in nature!</a:t>
            </a:r>
            <a:endParaRPr lang="en-US" sz="2800" dirty="0"/>
          </a:p>
        </p:txBody>
      </p:sp>
    </p:spTree>
    <p:extLst>
      <p:ext uri="{BB962C8B-B14F-4D97-AF65-F5344CB8AC3E}">
        <p14:creationId xmlns:p14="http://schemas.microsoft.com/office/powerpoint/2010/main" val="34131271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noAutofit/>
          </a:bodyPr>
          <a:lstStyle/>
          <a:p>
            <a:r>
              <a:rPr lang="en-US" sz="4000" dirty="0" smtClean="0"/>
              <a:t>What do you think will happen if we feed yeast to a hungry predator (a rotifer)?</a:t>
            </a:r>
            <a:br>
              <a:rPr lang="en-US" sz="4000" dirty="0" smtClean="0"/>
            </a:br>
            <a:r>
              <a:rPr lang="en-US" sz="4000" dirty="0"/>
              <a:t/>
            </a:r>
            <a:br>
              <a:rPr lang="en-US" sz="4000" dirty="0"/>
            </a:br>
            <a:r>
              <a:rPr lang="en-US" sz="4000" dirty="0" smtClean="0"/>
              <a:t>Snowflake yeast are about as big as the rotifer’s head!  </a:t>
            </a:r>
            <a:endParaRPr lang="en-US" sz="40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000500"/>
            <a:ext cx="9229725"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72503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8229600" cy="5105400"/>
          </a:xfrm>
        </p:spPr>
        <p:txBody>
          <a:bodyPr>
            <a:normAutofit lnSpcReduction="10000"/>
          </a:bodyPr>
          <a:lstStyle/>
          <a:p>
            <a:pPr marL="0" indent="0">
              <a:buNone/>
            </a:pPr>
            <a:r>
              <a:rPr lang="en-US" dirty="0" smtClean="0"/>
              <a:t>How you will test this hypothesis: </a:t>
            </a:r>
          </a:p>
          <a:p>
            <a:r>
              <a:rPr lang="en-US" dirty="0" smtClean="0"/>
              <a:t>Give hungry rotifers unicellular and multicellular yeast</a:t>
            </a:r>
          </a:p>
          <a:p>
            <a:r>
              <a:rPr lang="en-US" dirty="0" smtClean="0"/>
              <a:t>Examine the ability of the rotifers to eat each form by counting the number of each type of yeast cell in the rotifers stomach</a:t>
            </a:r>
          </a:p>
          <a:p>
            <a:r>
              <a:rPr lang="en-US" dirty="0" smtClean="0"/>
              <a:t>Counting will allow us to quantify predatory selection by calculating the relative fitness of </a:t>
            </a:r>
            <a:r>
              <a:rPr lang="en-US" dirty="0" err="1" smtClean="0"/>
              <a:t>multi:unicellular</a:t>
            </a:r>
            <a:r>
              <a:rPr lang="en-US" dirty="0" smtClean="0"/>
              <a:t> yeast AND determine if the results are statistically robust</a:t>
            </a:r>
          </a:p>
          <a:p>
            <a:endParaRPr lang="en-US" dirty="0"/>
          </a:p>
        </p:txBody>
      </p:sp>
      <p:sp>
        <p:nvSpPr>
          <p:cNvPr id="2" name="Title 1"/>
          <p:cNvSpPr>
            <a:spLocks noGrp="1"/>
          </p:cNvSpPr>
          <p:nvPr>
            <p:ph type="title"/>
          </p:nvPr>
        </p:nvSpPr>
        <p:spPr>
          <a:xfrm>
            <a:off x="0" y="274638"/>
            <a:ext cx="9144000" cy="1143000"/>
          </a:xfrm>
        </p:spPr>
        <p:txBody>
          <a:bodyPr>
            <a:normAutofit fontScale="90000"/>
          </a:bodyPr>
          <a:lstStyle/>
          <a:p>
            <a:r>
              <a:rPr lang="en-US" dirty="0" smtClean="0"/>
              <a:t>Multicellular yeast may avoid predation because they are too big to eat</a:t>
            </a:r>
            <a:endParaRPr lang="en-US" dirty="0"/>
          </a:p>
        </p:txBody>
      </p:sp>
    </p:spTree>
    <p:extLst>
      <p:ext uri="{BB962C8B-B14F-4D97-AF65-F5344CB8AC3E}">
        <p14:creationId xmlns:p14="http://schemas.microsoft.com/office/powerpoint/2010/main" val="14170145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 name="Picture 18" descr="File:Red Algae on bleached cor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694" y="4258168"/>
            <a:ext cx="4369427" cy="26050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tes.bio.indiana.edu/~velicerlab/main2/myxococcus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58167"/>
            <a:ext cx="2883140" cy="25998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Examples of independently-evolved multicellular lineages</a:t>
            </a:r>
          </a:p>
        </p:txBody>
      </p:sp>
      <p:pic>
        <p:nvPicPr>
          <p:cNvPr id="1028" name="Picture 4" descr="Dictyostelium discoideum, social cells, amoeba, slug, D. discoide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9975" y="1676400"/>
            <a:ext cx="3872649" cy="25817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le:African Bush Elephan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76400"/>
            <a:ext cx="1721178" cy="258176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ile:Kelp-forest-Montere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3305954"/>
            <a:ext cx="2250780" cy="35573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le:Frühling blühender Kirschenbau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1177" y="1676400"/>
            <a:ext cx="3425145" cy="25817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ile:Amanita muscaria tyndrum.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1676400"/>
            <a:ext cx="22098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10" cstate="print"/>
          <a:srcRect/>
          <a:stretch>
            <a:fillRect/>
          </a:stretch>
        </p:blipFill>
        <p:spPr bwMode="auto">
          <a:xfrm>
            <a:off x="6620368" y="4258168"/>
            <a:ext cx="2608872" cy="2608866"/>
          </a:xfrm>
          <a:prstGeom prst="rect">
            <a:avLst/>
          </a:prstGeom>
          <a:noFill/>
          <a:ln w="9525">
            <a:noFill/>
            <a:miter lim="800000"/>
            <a:headEnd/>
            <a:tailEnd/>
          </a:ln>
        </p:spPr>
      </p:pic>
    </p:spTree>
    <p:extLst>
      <p:ext uri="{BB962C8B-B14F-4D97-AF65-F5344CB8AC3E}">
        <p14:creationId xmlns:p14="http://schemas.microsoft.com/office/powerpoint/2010/main" val="3178662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jstottphotography.com/2004/2004-05-22_-_canadian_parks_west/vancouver_island/slides_l/dscn29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3360" y="5105400"/>
            <a:ext cx="9509760" cy="1446550"/>
          </a:xfrm>
          <a:prstGeom prst="rect">
            <a:avLst/>
          </a:prstGeom>
          <a:noFill/>
        </p:spPr>
        <p:txBody>
          <a:bodyPr wrap="square" rtlCol="0">
            <a:spAutoFit/>
          </a:bodyPr>
          <a:lstStyle/>
          <a:p>
            <a:pPr algn="ctr"/>
            <a:r>
              <a:rPr lang="en-US" sz="4400" b="1" dirty="0" smtClean="0">
                <a:solidFill>
                  <a:srgbClr val="FFFF00"/>
                </a:solidFill>
              </a:rPr>
              <a:t>Let’s take a moment to imagine the world without multicellular organisms</a:t>
            </a:r>
            <a:endParaRPr lang="en-US" sz="4400" b="1" dirty="0">
              <a:solidFill>
                <a:srgbClr val="FFFF00"/>
              </a:solidFill>
            </a:endParaRPr>
          </a:p>
        </p:txBody>
      </p:sp>
    </p:spTree>
    <p:extLst>
      <p:ext uri="{BB962C8B-B14F-4D97-AF65-F5344CB8AC3E}">
        <p14:creationId xmlns:p14="http://schemas.microsoft.com/office/powerpoint/2010/main" val="2582044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http://mars-exploration.co.uk/images/Mars%20Pathfinder%20Twin%20Peaks%20%20Ares%20Vallis%2019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6853222" cy="72999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36765" y="6248400"/>
            <a:ext cx="2307235" cy="646331"/>
          </a:xfrm>
          <a:prstGeom prst="rect">
            <a:avLst/>
          </a:prstGeom>
          <a:noFill/>
        </p:spPr>
        <p:txBody>
          <a:bodyPr wrap="none" rtlCol="0">
            <a:spAutoFit/>
          </a:bodyPr>
          <a:lstStyle/>
          <a:p>
            <a:pPr algn="r"/>
            <a:r>
              <a:rPr lang="en-US" dirty="0" smtClean="0"/>
              <a:t>This is a photo of Mars</a:t>
            </a:r>
          </a:p>
          <a:p>
            <a:pPr algn="r"/>
            <a:r>
              <a:rPr lang="en-US" dirty="0" smtClean="0"/>
              <a:t>© NASA</a:t>
            </a:r>
            <a:endParaRPr lang="en-US" dirty="0"/>
          </a:p>
        </p:txBody>
      </p:sp>
    </p:spTree>
    <p:extLst>
      <p:ext uri="{BB962C8B-B14F-4D97-AF65-F5344CB8AC3E}">
        <p14:creationId xmlns:p14="http://schemas.microsoft.com/office/powerpoint/2010/main" val="403767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http://mars-exploration.co.uk/images/Mars%20Pathfinder%20Twin%20Peaks%20%20Ares%20Vallis%2019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6853222" cy="72999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7108" y="1104275"/>
            <a:ext cx="7848600" cy="1200329"/>
          </a:xfrm>
          <a:prstGeom prst="rect">
            <a:avLst/>
          </a:prstGeom>
          <a:solidFill>
            <a:schemeClr val="tx1"/>
          </a:solidFill>
        </p:spPr>
        <p:txBody>
          <a:bodyPr wrap="square">
            <a:spAutoFit/>
          </a:bodyPr>
          <a:lstStyle/>
          <a:p>
            <a:pPr algn="ctr"/>
            <a:r>
              <a:rPr lang="en-US" sz="2400" dirty="0" smtClean="0">
                <a:solidFill>
                  <a:schemeClr val="bg1"/>
                </a:solidFill>
              </a:rPr>
              <a:t>The transition from </a:t>
            </a:r>
            <a:r>
              <a:rPr lang="en-US" sz="2400" dirty="0" err="1" smtClean="0">
                <a:solidFill>
                  <a:schemeClr val="bg1"/>
                </a:solidFill>
              </a:rPr>
              <a:t>uni</a:t>
            </a:r>
            <a:r>
              <a:rPr lang="en-US" sz="2400" dirty="0" smtClean="0">
                <a:solidFill>
                  <a:schemeClr val="bg1"/>
                </a:solidFill>
              </a:rPr>
              <a:t>- to multicellularity was one of a few events in the history of life that allowed for the evolution of large and complex organisms we see today</a:t>
            </a:r>
          </a:p>
        </p:txBody>
      </p:sp>
      <p:sp>
        <p:nvSpPr>
          <p:cNvPr id="7" name="TextBox 6"/>
          <p:cNvSpPr txBox="1"/>
          <p:nvPr/>
        </p:nvSpPr>
        <p:spPr>
          <a:xfrm>
            <a:off x="6836765" y="6248400"/>
            <a:ext cx="2307235" cy="646331"/>
          </a:xfrm>
          <a:prstGeom prst="rect">
            <a:avLst/>
          </a:prstGeom>
          <a:noFill/>
        </p:spPr>
        <p:txBody>
          <a:bodyPr wrap="none" rtlCol="0">
            <a:spAutoFit/>
          </a:bodyPr>
          <a:lstStyle/>
          <a:p>
            <a:pPr algn="r"/>
            <a:r>
              <a:rPr lang="en-US" dirty="0" smtClean="0"/>
              <a:t>This is a photo of Mars</a:t>
            </a:r>
          </a:p>
          <a:p>
            <a:pPr algn="r"/>
            <a:r>
              <a:rPr lang="en-US" dirty="0" smtClean="0"/>
              <a:t>© NASA</a:t>
            </a:r>
            <a:endParaRPr lang="en-US" dirty="0"/>
          </a:p>
        </p:txBody>
      </p:sp>
    </p:spTree>
    <p:extLst>
      <p:ext uri="{BB962C8B-B14F-4D97-AF65-F5344CB8AC3E}">
        <p14:creationId xmlns:p14="http://schemas.microsoft.com/office/powerpoint/2010/main" val="327802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http://mars-exploration.co.uk/images/Mars%20Pathfinder%20Twin%20Peaks%20%20Ares%20Vallis%2019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6853222" cy="729995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97108" y="1104275"/>
            <a:ext cx="7848600" cy="1200329"/>
          </a:xfrm>
          <a:prstGeom prst="rect">
            <a:avLst/>
          </a:prstGeom>
          <a:solidFill>
            <a:schemeClr val="tx1"/>
          </a:solidFill>
        </p:spPr>
        <p:txBody>
          <a:bodyPr wrap="square">
            <a:spAutoFit/>
          </a:bodyPr>
          <a:lstStyle/>
          <a:p>
            <a:pPr algn="ctr"/>
            <a:r>
              <a:rPr lang="en-US" sz="2400" dirty="0" smtClean="0">
                <a:solidFill>
                  <a:schemeClr val="bg1"/>
                </a:solidFill>
              </a:rPr>
              <a:t>The transition from </a:t>
            </a:r>
            <a:r>
              <a:rPr lang="en-US" sz="2400" dirty="0" err="1" smtClean="0">
                <a:solidFill>
                  <a:schemeClr val="bg1"/>
                </a:solidFill>
              </a:rPr>
              <a:t>uni</a:t>
            </a:r>
            <a:r>
              <a:rPr lang="en-US" sz="2400" dirty="0" smtClean="0">
                <a:solidFill>
                  <a:schemeClr val="bg1"/>
                </a:solidFill>
              </a:rPr>
              <a:t>- to multicellularity was one of a few events in the history of life that allowed for the evolution of large and complex organisms we see today</a:t>
            </a:r>
          </a:p>
        </p:txBody>
      </p:sp>
      <p:sp>
        <p:nvSpPr>
          <p:cNvPr id="9" name="Rectangle 8"/>
          <p:cNvSpPr/>
          <p:nvPr/>
        </p:nvSpPr>
        <p:spPr>
          <a:xfrm>
            <a:off x="597108" y="2959714"/>
            <a:ext cx="7848600" cy="1200329"/>
          </a:xfrm>
          <a:prstGeom prst="rect">
            <a:avLst/>
          </a:prstGeom>
          <a:solidFill>
            <a:schemeClr val="tx1"/>
          </a:solidFill>
        </p:spPr>
        <p:txBody>
          <a:bodyPr wrap="square">
            <a:spAutoFit/>
          </a:bodyPr>
          <a:lstStyle/>
          <a:p>
            <a:pPr algn="ctr"/>
            <a:r>
              <a:rPr lang="en-US" sz="2400" dirty="0" smtClean="0">
                <a:solidFill>
                  <a:schemeClr val="bg1"/>
                </a:solidFill>
              </a:rPr>
              <a:t>This transition occurred in the deep past (more than 200 million years ago) and most early multicellular forms have been lost to extinction</a:t>
            </a:r>
          </a:p>
        </p:txBody>
      </p:sp>
      <p:sp>
        <p:nvSpPr>
          <p:cNvPr id="11" name="TextBox 10"/>
          <p:cNvSpPr txBox="1"/>
          <p:nvPr/>
        </p:nvSpPr>
        <p:spPr>
          <a:xfrm>
            <a:off x="6836765" y="6248400"/>
            <a:ext cx="2307235" cy="646331"/>
          </a:xfrm>
          <a:prstGeom prst="rect">
            <a:avLst/>
          </a:prstGeom>
          <a:noFill/>
        </p:spPr>
        <p:txBody>
          <a:bodyPr wrap="none" rtlCol="0">
            <a:spAutoFit/>
          </a:bodyPr>
          <a:lstStyle/>
          <a:p>
            <a:pPr algn="r"/>
            <a:r>
              <a:rPr lang="en-US" dirty="0" smtClean="0"/>
              <a:t>This is a photo of Mars</a:t>
            </a:r>
          </a:p>
          <a:p>
            <a:pPr algn="r"/>
            <a:r>
              <a:rPr lang="en-US" dirty="0" smtClean="0"/>
              <a:t>© NASA</a:t>
            </a:r>
            <a:endParaRPr lang="en-US" dirty="0"/>
          </a:p>
        </p:txBody>
      </p:sp>
    </p:spTree>
    <p:extLst>
      <p:ext uri="{BB962C8B-B14F-4D97-AF65-F5344CB8AC3E}">
        <p14:creationId xmlns:p14="http://schemas.microsoft.com/office/powerpoint/2010/main" val="548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http://mars-exploration.co.uk/images/Mars%20Pathfinder%20Twin%20Peaks%20%20Ares%20Vallis%2019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6853222" cy="729995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97108" y="1104275"/>
            <a:ext cx="7848600" cy="1200329"/>
          </a:xfrm>
          <a:prstGeom prst="rect">
            <a:avLst/>
          </a:prstGeom>
          <a:solidFill>
            <a:schemeClr val="tx1"/>
          </a:solidFill>
        </p:spPr>
        <p:txBody>
          <a:bodyPr wrap="square">
            <a:spAutoFit/>
          </a:bodyPr>
          <a:lstStyle/>
          <a:p>
            <a:pPr algn="ctr"/>
            <a:r>
              <a:rPr lang="en-US" sz="2400" dirty="0" smtClean="0">
                <a:solidFill>
                  <a:schemeClr val="bg1"/>
                </a:solidFill>
              </a:rPr>
              <a:t>The transition from </a:t>
            </a:r>
            <a:r>
              <a:rPr lang="en-US" sz="2400" dirty="0" err="1" smtClean="0">
                <a:solidFill>
                  <a:schemeClr val="bg1"/>
                </a:solidFill>
              </a:rPr>
              <a:t>uni</a:t>
            </a:r>
            <a:r>
              <a:rPr lang="en-US" sz="2400" dirty="0" smtClean="0">
                <a:solidFill>
                  <a:schemeClr val="bg1"/>
                </a:solidFill>
              </a:rPr>
              <a:t>- to multicellularity was one of a few events in the history of life that allowed for the evolution of large and complex organisms we see today</a:t>
            </a:r>
          </a:p>
        </p:txBody>
      </p:sp>
      <p:sp>
        <p:nvSpPr>
          <p:cNvPr id="8" name="Rectangle 7"/>
          <p:cNvSpPr/>
          <p:nvPr/>
        </p:nvSpPr>
        <p:spPr>
          <a:xfrm>
            <a:off x="597108" y="2959714"/>
            <a:ext cx="7848600" cy="1200329"/>
          </a:xfrm>
          <a:prstGeom prst="rect">
            <a:avLst/>
          </a:prstGeom>
          <a:solidFill>
            <a:schemeClr val="tx1"/>
          </a:solidFill>
        </p:spPr>
        <p:txBody>
          <a:bodyPr wrap="square">
            <a:spAutoFit/>
          </a:bodyPr>
          <a:lstStyle/>
          <a:p>
            <a:pPr algn="ctr"/>
            <a:r>
              <a:rPr lang="en-US" sz="2400" dirty="0" smtClean="0">
                <a:solidFill>
                  <a:schemeClr val="bg1"/>
                </a:solidFill>
              </a:rPr>
              <a:t>This transition occurred in the deep past (more than 200 million years ago) and most early multicellular forms have been lost to extinction</a:t>
            </a:r>
          </a:p>
        </p:txBody>
      </p:sp>
      <p:sp>
        <p:nvSpPr>
          <p:cNvPr id="9" name="Rectangle 8"/>
          <p:cNvSpPr/>
          <p:nvPr/>
        </p:nvSpPr>
        <p:spPr>
          <a:xfrm>
            <a:off x="607101" y="4724400"/>
            <a:ext cx="7848600" cy="461665"/>
          </a:xfrm>
          <a:prstGeom prst="rect">
            <a:avLst/>
          </a:prstGeom>
          <a:solidFill>
            <a:schemeClr val="tx1"/>
          </a:solidFill>
        </p:spPr>
        <p:txBody>
          <a:bodyPr wrap="square">
            <a:spAutoFit/>
          </a:bodyPr>
          <a:lstStyle/>
          <a:p>
            <a:pPr algn="ctr"/>
            <a:r>
              <a:rPr lang="en-US" sz="2400" dirty="0" smtClean="0">
                <a:solidFill>
                  <a:schemeClr val="bg1"/>
                </a:solidFill>
              </a:rPr>
              <a:t>So how on earth do we study it?</a:t>
            </a:r>
          </a:p>
        </p:txBody>
      </p:sp>
      <p:sp>
        <p:nvSpPr>
          <p:cNvPr id="10" name="TextBox 9"/>
          <p:cNvSpPr txBox="1"/>
          <p:nvPr/>
        </p:nvSpPr>
        <p:spPr>
          <a:xfrm>
            <a:off x="6836765" y="6248400"/>
            <a:ext cx="2307235" cy="646331"/>
          </a:xfrm>
          <a:prstGeom prst="rect">
            <a:avLst/>
          </a:prstGeom>
          <a:noFill/>
        </p:spPr>
        <p:txBody>
          <a:bodyPr wrap="none" rtlCol="0">
            <a:spAutoFit/>
          </a:bodyPr>
          <a:lstStyle/>
          <a:p>
            <a:pPr algn="r"/>
            <a:r>
              <a:rPr lang="en-US" dirty="0" smtClean="0"/>
              <a:t>This is a photo of Mars</a:t>
            </a:r>
          </a:p>
          <a:p>
            <a:pPr algn="r"/>
            <a:r>
              <a:rPr lang="en-US" dirty="0" smtClean="0"/>
              <a:t>© NASA</a:t>
            </a:r>
            <a:endParaRPr lang="en-US" dirty="0"/>
          </a:p>
        </p:txBody>
      </p:sp>
    </p:spTree>
    <p:extLst>
      <p:ext uri="{BB962C8B-B14F-4D97-AF65-F5344CB8AC3E}">
        <p14:creationId xmlns:p14="http://schemas.microsoft.com/office/powerpoint/2010/main" val="101491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4" cstate="print"/>
          <a:srcRect/>
          <a:stretch>
            <a:fillRect/>
          </a:stretch>
        </p:blipFill>
        <p:spPr bwMode="auto">
          <a:xfrm>
            <a:off x="0" y="0"/>
            <a:ext cx="9722908" cy="7292181"/>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lum/>
          </a:blip>
          <a:srcRect/>
          <a:stretch>
            <a:fillRect/>
          </a:stretch>
        </p:blipFill>
        <p:spPr bwMode="auto">
          <a:xfrm>
            <a:off x="2164080" y="3139440"/>
            <a:ext cx="2535936" cy="1877568"/>
          </a:xfrm>
          <a:prstGeom prst="rect">
            <a:avLst/>
          </a:prstGeom>
          <a:noFill/>
          <a:ln w="9525">
            <a:noFill/>
            <a:miter lim="800000"/>
            <a:headEnd/>
            <a:tailEnd/>
          </a:ln>
          <a:effectLst/>
        </p:spPr>
      </p:pic>
      <p:sp>
        <p:nvSpPr>
          <p:cNvPr id="3" name="TextBox 2"/>
          <p:cNvSpPr txBox="1"/>
          <p:nvPr/>
        </p:nvSpPr>
        <p:spPr>
          <a:xfrm>
            <a:off x="-152400" y="0"/>
            <a:ext cx="9601200" cy="1323439"/>
          </a:xfrm>
          <a:prstGeom prst="rect">
            <a:avLst/>
          </a:prstGeom>
          <a:noFill/>
        </p:spPr>
        <p:txBody>
          <a:bodyPr wrap="square" rtlCol="0">
            <a:spAutoFit/>
          </a:bodyPr>
          <a:lstStyle/>
          <a:p>
            <a:pPr algn="ctr"/>
            <a:r>
              <a:rPr lang="en-US" sz="4000" b="1" dirty="0" smtClean="0">
                <a:solidFill>
                  <a:schemeClr val="bg1"/>
                </a:solidFill>
              </a:rPr>
              <a:t>We could invent a time machine and observe this process as it’s happening</a:t>
            </a:r>
            <a:endParaRPr lang="en-US" sz="4000" b="1" dirty="0">
              <a:solidFill>
                <a:schemeClr val="bg1"/>
              </a:solidFill>
            </a:endParaRPr>
          </a:p>
        </p:txBody>
      </p:sp>
      <p:sp>
        <p:nvSpPr>
          <p:cNvPr id="6" name="TextBox 5"/>
          <p:cNvSpPr txBox="1"/>
          <p:nvPr/>
        </p:nvSpPr>
        <p:spPr>
          <a:xfrm>
            <a:off x="0" y="6150114"/>
            <a:ext cx="9601200" cy="707886"/>
          </a:xfrm>
          <a:prstGeom prst="rect">
            <a:avLst/>
          </a:prstGeom>
          <a:noFill/>
        </p:spPr>
        <p:txBody>
          <a:bodyPr wrap="square" rtlCol="0">
            <a:spAutoFit/>
          </a:bodyPr>
          <a:lstStyle/>
          <a:p>
            <a:pPr algn="ctr"/>
            <a:r>
              <a:rPr lang="en-US" sz="4000" b="1" dirty="0" smtClean="0">
                <a:solidFill>
                  <a:schemeClr val="bg1"/>
                </a:solidFill>
              </a:rPr>
              <a:t>…or we could study it in the lab</a:t>
            </a:r>
            <a:endParaRPr lang="en-US" sz="4000" b="1" dirty="0">
              <a:solidFill>
                <a:schemeClr val="bg1"/>
              </a:solidFill>
            </a:endParaRPr>
          </a:p>
        </p:txBody>
      </p:sp>
    </p:spTree>
    <p:custDataLst>
      <p:tags r:id="rId1"/>
    </p:custDataLst>
    <p:extLst>
      <p:ext uri="{BB962C8B-B14F-4D97-AF65-F5344CB8AC3E}">
        <p14:creationId xmlns:p14="http://schemas.microsoft.com/office/powerpoint/2010/main" val="73088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4"/>
</p:tagLst>
</file>

<file path=ppt/tags/tag2.xml><?xml version="1.0" encoding="utf-8"?>
<p:tagLst xmlns:a="http://schemas.openxmlformats.org/drawingml/2006/main" xmlns:r="http://schemas.openxmlformats.org/officeDocument/2006/relationships" xmlns:p="http://schemas.openxmlformats.org/presentationml/2006/main">
  <p:tag name="TIMING" val="|40.5|7.7|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TotalTime>
  <Words>2537</Words>
  <Application>Microsoft Office PowerPoint</Application>
  <PresentationFormat>On-screen Show (4:3)</PresentationFormat>
  <Paragraphs>167</Paragraphs>
  <Slides>28</Slides>
  <Notes>28</Notes>
  <HiddenSlides>0</HiddenSlides>
  <MMClips>2</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Multicellularity has evolved at least 25 times in the history of life!</vt:lpstr>
      <vt:lpstr>Examples of independently-evolved multicellular lineages</vt:lpstr>
      <vt:lpstr>PowerPoint Presentation</vt:lpstr>
      <vt:lpstr>PowerPoint Presentation</vt:lpstr>
      <vt:lpstr>PowerPoint Presentation</vt:lpstr>
      <vt:lpstr>PowerPoint Presentation</vt:lpstr>
      <vt:lpstr>PowerPoint Presentation</vt:lpstr>
      <vt:lpstr>PowerPoint Presentation</vt:lpstr>
      <vt:lpstr>Time travel in a test tube</vt:lpstr>
      <vt:lpstr>How did they do this? </vt:lpstr>
      <vt:lpstr>Independent evolution of the ‘snowflake’ yeast in all 10 replicate populations</vt:lpstr>
      <vt:lpstr>Some cool and important properties of snowflake yeast</vt:lpstr>
      <vt:lpstr>PowerPoint Presentation</vt:lpstr>
      <vt:lpstr>Propagules are functionally juvenile</vt:lpstr>
      <vt:lpstr>Two steps are required for the transition to multicellularity</vt:lpstr>
      <vt:lpstr>Step 1 – the evolution of clusters</vt:lpstr>
      <vt:lpstr>Step 2 – multicellular yeast adapt</vt:lpstr>
      <vt:lpstr>Clusters must vary from one another</vt:lpstr>
      <vt:lpstr>Cluster variation must be heritable</vt:lpstr>
      <vt:lpstr>Cluster variation much affect fitness</vt:lpstr>
      <vt:lpstr>Has Step 2 occurred? Do multicellular yeast adapt?</vt:lpstr>
      <vt:lpstr>How do you make smaller propagules?</vt:lpstr>
      <vt:lpstr>Dead cells act as break-points</vt:lpstr>
      <vt:lpstr>These experiments clearly show that multicellularity can quickly evolve in a test tube</vt:lpstr>
      <vt:lpstr>But wait! You might be thinking…centrifuges are not found in nature</vt:lpstr>
      <vt:lpstr>What do you think will happen if we feed yeast to a hungry predator (a rotifer)?  Snowflake yeast are about as big as the rotifer’s head!  </vt:lpstr>
      <vt:lpstr>Multicellular yeast may avoid predation because they are too big to eat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dc:creator>
  <cp:lastModifiedBy>Jennifer</cp:lastModifiedBy>
  <cp:revision>60</cp:revision>
  <dcterms:created xsi:type="dcterms:W3CDTF">2013-12-16T13:55:02Z</dcterms:created>
  <dcterms:modified xsi:type="dcterms:W3CDTF">2014-01-16T01:16:09Z</dcterms:modified>
</cp:coreProperties>
</file>